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58" r:id="rId2"/>
    <p:sldId id="357" r:id="rId3"/>
    <p:sldId id="260" r:id="rId4"/>
    <p:sldId id="360" r:id="rId5"/>
    <p:sldId id="362" r:id="rId6"/>
    <p:sldId id="363" r:id="rId7"/>
    <p:sldId id="374" r:id="rId8"/>
    <p:sldId id="375" r:id="rId9"/>
    <p:sldId id="370" r:id="rId10"/>
    <p:sldId id="377" r:id="rId11"/>
    <p:sldId id="371" r:id="rId12"/>
    <p:sldId id="368" r:id="rId13"/>
    <p:sldId id="372" r:id="rId14"/>
    <p:sldId id="376" r:id="rId15"/>
    <p:sldId id="365" r:id="rId16"/>
    <p:sldId id="378" r:id="rId17"/>
    <p:sldId id="366" r:id="rId18"/>
    <p:sldId id="305" r:id="rId19"/>
    <p:sldId id="355" r:id="rId20"/>
    <p:sldId id="356" r:id="rId21"/>
    <p:sldId id="359" r:id="rId22"/>
    <p:sldId id="308" r:id="rId23"/>
    <p:sldId id="30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Togoevi" initials="DT" lastIdx="1" clrIdx="0">
    <p:extLst>
      <p:ext uri="{19B8F6BF-5375-455C-9EA6-DF929625EA0E}">
        <p15:presenceInfo xmlns:p15="http://schemas.microsoft.com/office/powerpoint/2012/main" userId="S-1-5-21-3586786687-2999777458-401758780-12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2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39890-915E-44E4-B535-3324931601BC}" type="datetimeFigureOut">
              <a:rPr lang="en-US" smtClean="0"/>
              <a:t>7/17/2020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E0C75-8590-42B0-B93F-1229EA7B25F5}" type="slidenum">
              <a:rPr lang="en-US" smtClean="0"/>
              <a:t>‹#›</a:t>
            </a:fld>
            <a:endParaRPr lang="en-US"/>
          </a:p>
        </p:txBody>
      </p:sp>
    </p:spTree>
    <p:extLst>
      <p:ext uri="{BB962C8B-B14F-4D97-AF65-F5344CB8AC3E}">
        <p14:creationId xmlns:p14="http://schemas.microsoft.com/office/powerpoint/2010/main" val="94242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ka-GE"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a:t>
            </a:fld>
            <a:endParaRPr lang="en-GB" dirty="0"/>
          </a:p>
        </p:txBody>
      </p:sp>
    </p:spTree>
    <p:extLst>
      <p:ext uri="{BB962C8B-B14F-4D97-AF65-F5344CB8AC3E}">
        <p14:creationId xmlns:p14="http://schemas.microsoft.com/office/powerpoint/2010/main" val="3956744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საქართველოს ეროვნული ბანკი ზედამხედველობას ახორციელებს კომერციულ ბანკებსა და მიკროსაფინანსო ორგანიზაციებზე. აღსანიშნავია, რომ 2018 წლიდან ეროვნულმა ბანკმა მიიღო უფლებამოსილება თითქმის სრული, ბანკებთან მაქსიმალურად მიახლოებული ზედამხედველობა გაუწიოს მიკროსაფინანსო ორგანიზაციების საქმიანობას.</a:t>
            </a:r>
          </a:p>
          <a:p>
            <a:endParaRPr lang="ka-GE"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კომერციული ბანკი (შემდგომში „ბანკი“) </a:t>
            </a:r>
            <a:r>
              <a:rPr lang="ka-GE" sz="1200" kern="1200" dirty="0">
                <a:solidFill>
                  <a:schemeClr val="tx1"/>
                </a:solidFill>
                <a:effectLst/>
                <a:latin typeface="+mn-lt"/>
                <a:ea typeface="+mn-ea"/>
                <a:cs typeface="+mn-cs"/>
              </a:rPr>
              <a:t>- ფინანსური ინსტიტუტია, რომელსაც ადამიანები ყოველდღიურ ცხოვრებაში ხშირად იყენებენ როგორც პირადი მომსახურებისათვის, ისე საკუთარი ბიზნესისათვის. დღევანდელ დღეს ბიზნესის ფუნქციონირება ბანკის მომსახურების გარეშე, ფაქტობრივად, წარმოუდგენელია, რადგან თუნდაც ნებისმიერი საბიუჯეტო გადასახადის გადარიცხვა მხოლოდ საბანკო ანგარიშის გამოყენებით არის შესაძლებელი. </a:t>
            </a:r>
            <a:r>
              <a:rPr lang="en-US" sz="1200" kern="1200" dirty="0" err="1">
                <a:solidFill>
                  <a:schemeClr val="tx1"/>
                </a:solidFill>
                <a:effectLst/>
                <a:latin typeface="+mn-lt"/>
                <a:ea typeface="+mn-ea"/>
                <a:cs typeface="+mn-cs"/>
              </a:rPr>
              <a:t>საბანკო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ქვეყნის ეკონომიკის </a:t>
            </a:r>
            <a:r>
              <a:rPr lang="en-US" sz="1200" kern="1200" dirty="0" err="1">
                <a:solidFill>
                  <a:schemeClr val="tx1"/>
                </a:solidFill>
                <a:effectLst/>
                <a:latin typeface="+mn-lt"/>
                <a:ea typeface="+mn-ea"/>
                <a:cs typeface="+mn-cs"/>
              </a:rPr>
              <a:t>ერთ-ერთ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ყველაზე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კარგად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განვითარებულ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წარმოადგენს</a:t>
            </a: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ბანკების შემდეგ, სექტორის სიდიდან გამომდინარე, მნიშვნელოვანია აღვნიშნოთ</a:t>
            </a:r>
            <a:r>
              <a:rPr lang="ka-GE" sz="1200" kern="1200" baseline="0" dirty="0" smtClean="0">
                <a:solidFill>
                  <a:schemeClr val="tx1"/>
                </a:solidFill>
                <a:effectLst/>
                <a:latin typeface="+mn-lt"/>
                <a:ea typeface="+mn-ea"/>
                <a:cs typeface="+mn-cs"/>
              </a:rPr>
              <a:t> შედარებით მცირე საფინანსო ინსტიტუტები- </a:t>
            </a:r>
            <a:r>
              <a:rPr lang="ka-GE" sz="1200" b="1" kern="1200" dirty="0" smtClean="0">
                <a:solidFill>
                  <a:schemeClr val="tx1"/>
                </a:solidFill>
                <a:effectLst/>
                <a:latin typeface="+mn-lt"/>
                <a:ea typeface="+mn-ea"/>
                <a:cs typeface="+mn-cs"/>
              </a:rPr>
              <a:t>მიკროსაფინანსო </a:t>
            </a:r>
            <a:r>
              <a:rPr lang="ka-GE" sz="1200" b="1" kern="1200" dirty="0">
                <a:solidFill>
                  <a:schemeClr val="tx1"/>
                </a:solidFill>
                <a:effectLst/>
                <a:latin typeface="+mn-lt"/>
                <a:ea typeface="+mn-ea"/>
                <a:cs typeface="+mn-cs"/>
              </a:rPr>
              <a:t>ორგანიზაციები </a:t>
            </a:r>
            <a:r>
              <a:rPr lang="en-US" sz="1200" b="1"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(მისო), </a:t>
            </a:r>
            <a:r>
              <a:rPr lang="ka-GE" sz="1200" kern="1200" dirty="0">
                <a:solidFill>
                  <a:schemeClr val="tx1"/>
                </a:solidFill>
                <a:effectLst/>
                <a:latin typeface="+mn-lt"/>
                <a:ea typeface="+mn-ea"/>
                <a:cs typeface="+mn-cs"/>
              </a:rPr>
              <a:t>რომლებიც ასევე  გასცემენ ბიზნეს-სესხს (თუმცა სესხის მაქსიმალური თანხა 100,000 ლარია), ახორციელებენ ვალუტის კონვერტაციას, ფულადი გზავნილების მომსახურებებასა და უწევენ ბიზნესებს ფინანსურ კონსულტაციებს ბიზნეს-საჭიროებებთან დაკავშირებით, ასევე მიკრო საფინანსო ორგანიზაციები გასცემენ საკრედიტო ბარათებსაც, თუმცა, მათ არ აქვთ დეპოზიტების მიღების უფლება.</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10</a:t>
            </a:fld>
            <a:endParaRPr lang="en-GB"/>
          </a:p>
        </p:txBody>
      </p:sp>
    </p:spTree>
    <p:extLst>
      <p:ext uri="{BB962C8B-B14F-4D97-AF65-F5344CB8AC3E}">
        <p14:creationId xmlns:p14="http://schemas.microsoft.com/office/powerpoint/2010/main" val="842736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საქართველოს ეროვნული ბანკი ზედამხედველობას ახორციელებს კომერციულ ბანკებსა და მიკროსაფინანსო ორგანიზაციებზე. აღსანიშნავია, რომ 2018 წლიდან ეროვნულმა ბანკმა მიიღო უფლებამოსილება თითქმის სრული, ბანკებთან მაქსიმალურად მიახლოებული ზედამხედველობა გაუწიოს მიკროსაფინანსო ორგანიზაციების საქმიანობას.</a:t>
            </a:r>
          </a:p>
          <a:p>
            <a:endParaRPr lang="ka-GE"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კომერციული ბანკი (შემდგომში „ბანკი“) </a:t>
            </a:r>
            <a:r>
              <a:rPr lang="ka-GE" sz="1200" kern="1200" dirty="0">
                <a:solidFill>
                  <a:schemeClr val="tx1"/>
                </a:solidFill>
                <a:effectLst/>
                <a:latin typeface="+mn-lt"/>
                <a:ea typeface="+mn-ea"/>
                <a:cs typeface="+mn-cs"/>
              </a:rPr>
              <a:t>- ფინანსური ინსტიტუტია, რომელსაც ადამიანები ყოველდღიურ ცხოვრებაში ხშირად იყენებენ როგორც პირადი მომსახურებისათვის, ისე საკუთარი ბიზნესისათვის. დღევანდელ დღეს ბიზნესის ფუნქციონირება ბანკის მომსახურების გარეშე, ფაქტობრივად, წარმოუდგენელია, რადგან თუნდაც ნებისმიერი საბიუჯეტო გადასახადის გადარიცხვა მხოლოდ საბანკო ანგარიშის გამოყენებით არის შესაძლებელი. </a:t>
            </a:r>
            <a:r>
              <a:rPr lang="en-US" sz="1200" kern="1200" dirty="0" err="1">
                <a:solidFill>
                  <a:schemeClr val="tx1"/>
                </a:solidFill>
                <a:effectLst/>
                <a:latin typeface="+mn-lt"/>
                <a:ea typeface="+mn-ea"/>
                <a:cs typeface="+mn-cs"/>
              </a:rPr>
              <a:t>საბანკო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ქვეყნის ეკონომიკის </a:t>
            </a:r>
            <a:r>
              <a:rPr lang="en-US" sz="1200" kern="1200" dirty="0" err="1">
                <a:solidFill>
                  <a:schemeClr val="tx1"/>
                </a:solidFill>
                <a:effectLst/>
                <a:latin typeface="+mn-lt"/>
                <a:ea typeface="+mn-ea"/>
                <a:cs typeface="+mn-cs"/>
              </a:rPr>
              <a:t>ერთ-ერთ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ყველაზე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კარგად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განვითარებულ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წარმოადგენს</a:t>
            </a: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ბანკების შემდეგ, სექტორის სიდიდან გამომდინარე, მნიშვნელოვანია აღვნიშნოთ</a:t>
            </a:r>
            <a:r>
              <a:rPr lang="ka-GE" sz="1200" kern="1200" baseline="0" dirty="0" smtClean="0">
                <a:solidFill>
                  <a:schemeClr val="tx1"/>
                </a:solidFill>
                <a:effectLst/>
                <a:latin typeface="+mn-lt"/>
                <a:ea typeface="+mn-ea"/>
                <a:cs typeface="+mn-cs"/>
              </a:rPr>
              <a:t> შედარებით მცირე საფინანსო ინსტიტუტები- </a:t>
            </a:r>
            <a:r>
              <a:rPr lang="ka-GE" sz="1200" b="1" kern="1200" dirty="0" smtClean="0">
                <a:solidFill>
                  <a:schemeClr val="tx1"/>
                </a:solidFill>
                <a:effectLst/>
                <a:latin typeface="+mn-lt"/>
                <a:ea typeface="+mn-ea"/>
                <a:cs typeface="+mn-cs"/>
              </a:rPr>
              <a:t>მიკროსაფინანსო </a:t>
            </a:r>
            <a:r>
              <a:rPr lang="ka-GE" sz="1200" b="1" kern="1200" dirty="0">
                <a:solidFill>
                  <a:schemeClr val="tx1"/>
                </a:solidFill>
                <a:effectLst/>
                <a:latin typeface="+mn-lt"/>
                <a:ea typeface="+mn-ea"/>
                <a:cs typeface="+mn-cs"/>
              </a:rPr>
              <a:t>ორგანიზაციები </a:t>
            </a:r>
            <a:r>
              <a:rPr lang="en-US" sz="1200" b="1"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(მისო), </a:t>
            </a:r>
            <a:r>
              <a:rPr lang="ka-GE" sz="1200" kern="1200" dirty="0">
                <a:solidFill>
                  <a:schemeClr val="tx1"/>
                </a:solidFill>
                <a:effectLst/>
                <a:latin typeface="+mn-lt"/>
                <a:ea typeface="+mn-ea"/>
                <a:cs typeface="+mn-cs"/>
              </a:rPr>
              <a:t>რომლებიც ასევე  გასცემენ ბიზნეს-სესხს (თუმცა სესხის მაქსიმალური თანხა 100,000 ლარია), ახორციელებენ ვალუტის კონვერტაციას, ფულადი გზავნილების მომსახურებებასა და უწევენ ბიზნესებს ფინანსურ კონსულტაციებს ბიზნეს-საჭიროებებთან დაკავშირებით, ასევე მიკრო საფინანსო ორგანიზაციები გასცემენ საკრედიტო ბარათებსაც, თუმცა, მათ არ აქვთ დეპოზიტების მიღების უფლება.</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11</a:t>
            </a:fld>
            <a:endParaRPr lang="en-GB"/>
          </a:p>
        </p:txBody>
      </p:sp>
    </p:spTree>
    <p:extLst>
      <p:ext uri="{BB962C8B-B14F-4D97-AF65-F5344CB8AC3E}">
        <p14:creationId xmlns:p14="http://schemas.microsoft.com/office/powerpoint/2010/main" val="4235966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საქართველოს ეროვნული ბანკი ზედამხედველობას ახორციელებს კომერციულ ბანკებსა და მიკროსაფინანსო ორგანიზაციებზე. აღსანიშნავია, რომ 2018 წლიდან ეროვნულმა ბანკმა მიიღო უფლებამოსილება თითქმის სრული, ბანკებთან მაქსიმალურად მიახლოებული ზედამხედველობა გაუწიოს მიკროსაფინანსო ორგანიზაციების საქმიანობას.</a:t>
            </a:r>
          </a:p>
          <a:p>
            <a:endParaRPr lang="ka-GE"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კომერციული ბანკი (შემდგომში „ბანკი“) </a:t>
            </a:r>
            <a:r>
              <a:rPr lang="ka-GE" sz="1200" kern="1200" dirty="0">
                <a:solidFill>
                  <a:schemeClr val="tx1"/>
                </a:solidFill>
                <a:effectLst/>
                <a:latin typeface="+mn-lt"/>
                <a:ea typeface="+mn-ea"/>
                <a:cs typeface="+mn-cs"/>
              </a:rPr>
              <a:t>- ფინანსური ინსტიტუტია, რომელსაც ადამიანები ყოველდღიურ ცხოვრებაში ხშირად იყენებენ როგორც პირადი მომსახურებისათვის, ისე საკუთარი ბიზნესისათვის. დღევანდელ დღეს ბიზნესის ფუნქციონირება ბანკის მომსახურების გარეშე, ფაქტობრივად, წარმოუდგენელია, რადგან თუნდაც ნებისმიერი საბიუჯეტო გადასახადის გადარიცხვა მხოლოდ საბანკო ანგარიშის გამოყენებით არის შესაძლებელი. </a:t>
            </a:r>
            <a:r>
              <a:rPr lang="en-US" sz="1200" kern="1200" dirty="0" err="1">
                <a:solidFill>
                  <a:schemeClr val="tx1"/>
                </a:solidFill>
                <a:effectLst/>
                <a:latin typeface="+mn-lt"/>
                <a:ea typeface="+mn-ea"/>
                <a:cs typeface="+mn-cs"/>
              </a:rPr>
              <a:t>საბანკო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ქვეყნის ეკონომიკის </a:t>
            </a:r>
            <a:r>
              <a:rPr lang="en-US" sz="1200" kern="1200" dirty="0" err="1">
                <a:solidFill>
                  <a:schemeClr val="tx1"/>
                </a:solidFill>
                <a:effectLst/>
                <a:latin typeface="+mn-lt"/>
                <a:ea typeface="+mn-ea"/>
                <a:cs typeface="+mn-cs"/>
              </a:rPr>
              <a:t>ერთ-ერთ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ყველაზე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კარგად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განვითარებულ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წარმოადგენს</a:t>
            </a: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ბანკების შემდეგ, სექტორის სიდიდან გამომდინარე, მნიშვნელოვანია აღვნიშნოთ</a:t>
            </a:r>
            <a:r>
              <a:rPr lang="ka-GE" sz="1200" kern="1200" baseline="0" dirty="0" smtClean="0">
                <a:solidFill>
                  <a:schemeClr val="tx1"/>
                </a:solidFill>
                <a:effectLst/>
                <a:latin typeface="+mn-lt"/>
                <a:ea typeface="+mn-ea"/>
                <a:cs typeface="+mn-cs"/>
              </a:rPr>
              <a:t> შედარებით მცირე საფინანსო ინსტიტუტები- </a:t>
            </a:r>
            <a:r>
              <a:rPr lang="ka-GE" sz="1200" b="1" kern="1200" dirty="0" smtClean="0">
                <a:solidFill>
                  <a:schemeClr val="tx1"/>
                </a:solidFill>
                <a:effectLst/>
                <a:latin typeface="+mn-lt"/>
                <a:ea typeface="+mn-ea"/>
                <a:cs typeface="+mn-cs"/>
              </a:rPr>
              <a:t>მიკროსაფინანსო </a:t>
            </a:r>
            <a:r>
              <a:rPr lang="ka-GE" sz="1200" b="1" kern="1200" dirty="0">
                <a:solidFill>
                  <a:schemeClr val="tx1"/>
                </a:solidFill>
                <a:effectLst/>
                <a:latin typeface="+mn-lt"/>
                <a:ea typeface="+mn-ea"/>
                <a:cs typeface="+mn-cs"/>
              </a:rPr>
              <a:t>ორგანიზაციები </a:t>
            </a:r>
            <a:r>
              <a:rPr lang="en-US" sz="1200" b="1"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(მისო), </a:t>
            </a:r>
            <a:r>
              <a:rPr lang="ka-GE" sz="1200" kern="1200" dirty="0">
                <a:solidFill>
                  <a:schemeClr val="tx1"/>
                </a:solidFill>
                <a:effectLst/>
                <a:latin typeface="+mn-lt"/>
                <a:ea typeface="+mn-ea"/>
                <a:cs typeface="+mn-cs"/>
              </a:rPr>
              <a:t>რომლებიც ასევე  გასცემენ ბიზნეს-სესხს (თუმცა სესხის მაქსიმალური თანხა 100,000 ლარია), ახორციელებენ ვალუტის კონვერტაციას, ფულადი გზავნილების მომსახურებებასა და უწევენ ბიზნესებს ფინანსურ კონსულტაციებს ბიზნეს-საჭიროებებთან დაკავშირებით, ასევე მიკრო საფინანსო ორგანიზაციები გასცემენ საკრედიტო ბარათებსაც, თუმცა, მათ არ აქვთ დეპოზიტების მიღების უფლება.</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12</a:t>
            </a:fld>
            <a:endParaRPr lang="en-GB"/>
          </a:p>
        </p:txBody>
      </p:sp>
    </p:spTree>
    <p:extLst>
      <p:ext uri="{BB962C8B-B14F-4D97-AF65-F5344CB8AC3E}">
        <p14:creationId xmlns:p14="http://schemas.microsoft.com/office/powerpoint/2010/main" val="1665977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საქართველოს ეროვნული ბანკი ზედამხედველობას ახორციელებს კომერციულ ბანკებსა და მიკროსაფინანსო ორგანიზაციებზე. აღსანიშნავია, რომ 2018 წლიდან ეროვნულმა ბანკმა მიიღო უფლებამოსილება თითქმის სრული, ბანკებთან მაქსიმალურად მიახლოებული ზედამხედველობა გაუწიოს მიკროსაფინანსო ორგანიზაციების საქმიანობას.</a:t>
            </a:r>
          </a:p>
          <a:p>
            <a:endParaRPr lang="ka-GE"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კომერციული ბანკი (შემდგომში „ბანკი“) </a:t>
            </a:r>
            <a:r>
              <a:rPr lang="ka-GE" sz="1200" kern="1200" dirty="0">
                <a:solidFill>
                  <a:schemeClr val="tx1"/>
                </a:solidFill>
                <a:effectLst/>
                <a:latin typeface="+mn-lt"/>
                <a:ea typeface="+mn-ea"/>
                <a:cs typeface="+mn-cs"/>
              </a:rPr>
              <a:t>- ფინანსური ინსტიტუტია, რომელსაც ადამიანები ყოველდღიურ ცხოვრებაში ხშირად იყენებენ როგორც პირადი მომსახურებისათვის, ისე საკუთარი ბიზნესისათვის. დღევანდელ დღეს ბიზნესის ფუნქციონირება ბანკის მომსახურების გარეშე, ფაქტობრივად, წარმოუდგენელია, რადგან თუნდაც ნებისმიერი საბიუჯეტო გადასახადის გადარიცხვა მხოლოდ საბანკო ანგარიშის გამოყენებით არის შესაძლებელი. </a:t>
            </a:r>
            <a:r>
              <a:rPr lang="en-US" sz="1200" kern="1200" dirty="0" err="1">
                <a:solidFill>
                  <a:schemeClr val="tx1"/>
                </a:solidFill>
                <a:effectLst/>
                <a:latin typeface="+mn-lt"/>
                <a:ea typeface="+mn-ea"/>
                <a:cs typeface="+mn-cs"/>
              </a:rPr>
              <a:t>საბანკო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ქვეყნის ეკონომიკის </a:t>
            </a:r>
            <a:r>
              <a:rPr lang="en-US" sz="1200" kern="1200" dirty="0" err="1">
                <a:solidFill>
                  <a:schemeClr val="tx1"/>
                </a:solidFill>
                <a:effectLst/>
                <a:latin typeface="+mn-lt"/>
                <a:ea typeface="+mn-ea"/>
                <a:cs typeface="+mn-cs"/>
              </a:rPr>
              <a:t>ერთ-ერთ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ყველაზე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კარგად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განვითარებულ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წარმოადგენს</a:t>
            </a: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ბანკების შემდეგ, სექტორის სიდიდან გამომდინარე, მნიშვნელოვანია აღვნიშნოთ</a:t>
            </a:r>
            <a:r>
              <a:rPr lang="ka-GE" sz="1200" kern="1200" baseline="0" dirty="0" smtClean="0">
                <a:solidFill>
                  <a:schemeClr val="tx1"/>
                </a:solidFill>
                <a:effectLst/>
                <a:latin typeface="+mn-lt"/>
                <a:ea typeface="+mn-ea"/>
                <a:cs typeface="+mn-cs"/>
              </a:rPr>
              <a:t> შედარებით მცირე საფინანსო ინსტიტუტები- </a:t>
            </a:r>
            <a:r>
              <a:rPr lang="ka-GE" sz="1200" b="1" kern="1200" dirty="0" smtClean="0">
                <a:solidFill>
                  <a:schemeClr val="tx1"/>
                </a:solidFill>
                <a:effectLst/>
                <a:latin typeface="+mn-lt"/>
                <a:ea typeface="+mn-ea"/>
                <a:cs typeface="+mn-cs"/>
              </a:rPr>
              <a:t>მიკროსაფინანსო </a:t>
            </a:r>
            <a:r>
              <a:rPr lang="ka-GE" sz="1200" b="1" kern="1200" dirty="0">
                <a:solidFill>
                  <a:schemeClr val="tx1"/>
                </a:solidFill>
                <a:effectLst/>
                <a:latin typeface="+mn-lt"/>
                <a:ea typeface="+mn-ea"/>
                <a:cs typeface="+mn-cs"/>
              </a:rPr>
              <a:t>ორგანიზაციები </a:t>
            </a:r>
            <a:r>
              <a:rPr lang="en-US" sz="1200" b="1"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(მისო), </a:t>
            </a:r>
            <a:r>
              <a:rPr lang="ka-GE" sz="1200" kern="1200" dirty="0">
                <a:solidFill>
                  <a:schemeClr val="tx1"/>
                </a:solidFill>
                <a:effectLst/>
                <a:latin typeface="+mn-lt"/>
                <a:ea typeface="+mn-ea"/>
                <a:cs typeface="+mn-cs"/>
              </a:rPr>
              <a:t>რომლებიც ასევე  გასცემენ ბიზნეს-სესხს (თუმცა სესხის მაქსიმალური თანხა 100,000 ლარია), ახორციელებენ ვალუტის კონვერტაციას, ფულადი გზავნილების მომსახურებებასა და უწევენ ბიზნესებს ფინანსურ კონსულტაციებს ბიზნეს-საჭიროებებთან დაკავშირებით, ასევე მიკრო საფინანსო ორგანიზაციები გასცემენ საკრედიტო ბარათებსაც, თუმცა, მათ არ აქვთ დეპოზიტების მიღების უფლება.</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13</a:t>
            </a:fld>
            <a:endParaRPr lang="en-GB"/>
          </a:p>
        </p:txBody>
      </p:sp>
    </p:spTree>
    <p:extLst>
      <p:ext uri="{BB962C8B-B14F-4D97-AF65-F5344CB8AC3E}">
        <p14:creationId xmlns:p14="http://schemas.microsoft.com/office/powerpoint/2010/main" val="2023870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საქართველოს ეროვნული ბანკი ზედამხედველობას ახორციელებს კომერციულ ბანკებსა და მიკროსაფინანსო ორგანიზაციებზე. აღსანიშნავია, რომ 2018 წლიდან ეროვნულმა ბანკმა მიიღო უფლებამოსილება თითქმის სრული, ბანკებთან მაქსიმალურად მიახლოებული ზედამხედველობა გაუწიოს მიკროსაფინანსო ორგანიზაციების საქმიანობას.</a:t>
            </a:r>
          </a:p>
          <a:p>
            <a:endParaRPr lang="ka-GE"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კომერციული ბანკი (შემდგომში „ბანკი“) </a:t>
            </a:r>
            <a:r>
              <a:rPr lang="ka-GE" sz="1200" kern="1200" dirty="0">
                <a:solidFill>
                  <a:schemeClr val="tx1"/>
                </a:solidFill>
                <a:effectLst/>
                <a:latin typeface="+mn-lt"/>
                <a:ea typeface="+mn-ea"/>
                <a:cs typeface="+mn-cs"/>
              </a:rPr>
              <a:t>- ფინანსური ინსტიტუტია, რომელსაც ადამიანები ყოველდღიურ ცხოვრებაში ხშირად იყენებენ როგორც პირადი მომსახურებისათვის, ისე საკუთარი ბიზნესისათვის. დღევანდელ დღეს ბიზნესის ფუნქციონირება ბანკის მომსახურების გარეშე, ფაქტობრივად, წარმოუდგენელია, რადგან თუნდაც ნებისმიერი საბიუჯეტო გადასახადის გადარიცხვა მხოლოდ საბანკო ანგარიშის გამოყენებით არის შესაძლებელი. </a:t>
            </a:r>
            <a:r>
              <a:rPr lang="en-US" sz="1200" kern="1200" dirty="0" err="1">
                <a:solidFill>
                  <a:schemeClr val="tx1"/>
                </a:solidFill>
                <a:effectLst/>
                <a:latin typeface="+mn-lt"/>
                <a:ea typeface="+mn-ea"/>
                <a:cs typeface="+mn-cs"/>
              </a:rPr>
              <a:t>საბანკო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ქვეყნის ეკონომიკის </a:t>
            </a:r>
            <a:r>
              <a:rPr lang="en-US" sz="1200" kern="1200" dirty="0" err="1">
                <a:solidFill>
                  <a:schemeClr val="tx1"/>
                </a:solidFill>
                <a:effectLst/>
                <a:latin typeface="+mn-lt"/>
                <a:ea typeface="+mn-ea"/>
                <a:cs typeface="+mn-cs"/>
              </a:rPr>
              <a:t>ერთ-ერთ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ყველაზე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კარგად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განვითარებულ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წარმოადგენს</a:t>
            </a: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ბანკების შემდეგ, სექტორის სიდიდან გამომდინარე, მნიშვნელოვანია აღვნიშნოთ</a:t>
            </a:r>
            <a:r>
              <a:rPr lang="ka-GE" sz="1200" kern="1200" baseline="0" dirty="0" smtClean="0">
                <a:solidFill>
                  <a:schemeClr val="tx1"/>
                </a:solidFill>
                <a:effectLst/>
                <a:latin typeface="+mn-lt"/>
                <a:ea typeface="+mn-ea"/>
                <a:cs typeface="+mn-cs"/>
              </a:rPr>
              <a:t> შედარებით მცირე საფინანსო ინსტიტუტები- </a:t>
            </a:r>
            <a:r>
              <a:rPr lang="ka-GE" sz="1200" b="1" kern="1200" dirty="0" smtClean="0">
                <a:solidFill>
                  <a:schemeClr val="tx1"/>
                </a:solidFill>
                <a:effectLst/>
                <a:latin typeface="+mn-lt"/>
                <a:ea typeface="+mn-ea"/>
                <a:cs typeface="+mn-cs"/>
              </a:rPr>
              <a:t>მიკროსაფინანსო </a:t>
            </a:r>
            <a:r>
              <a:rPr lang="ka-GE" sz="1200" b="1" kern="1200" dirty="0">
                <a:solidFill>
                  <a:schemeClr val="tx1"/>
                </a:solidFill>
                <a:effectLst/>
                <a:latin typeface="+mn-lt"/>
                <a:ea typeface="+mn-ea"/>
                <a:cs typeface="+mn-cs"/>
              </a:rPr>
              <a:t>ორგანიზაციები </a:t>
            </a:r>
            <a:r>
              <a:rPr lang="en-US" sz="1200" b="1"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(მისო), </a:t>
            </a:r>
            <a:r>
              <a:rPr lang="ka-GE" sz="1200" kern="1200" dirty="0">
                <a:solidFill>
                  <a:schemeClr val="tx1"/>
                </a:solidFill>
                <a:effectLst/>
                <a:latin typeface="+mn-lt"/>
                <a:ea typeface="+mn-ea"/>
                <a:cs typeface="+mn-cs"/>
              </a:rPr>
              <a:t>რომლებიც ასევე  გასცემენ ბიზნეს-სესხს (თუმცა სესხის მაქსიმალური თანხა 100,000 ლარია), ახორციელებენ ვალუტის კონვერტაციას, ფულადი გზავნილების მომსახურებებასა და უწევენ ბიზნესებს ფინანსურ კონსულტაციებს ბიზნეს-საჭიროებებთან დაკავშირებით, ასევე მიკრო საფინანსო ორგანიზაციები გასცემენ საკრედიტო ბარათებსაც, თუმცა, მათ არ აქვთ დეპოზიტების მიღების უფლება.</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14</a:t>
            </a:fld>
            <a:endParaRPr lang="en-GB"/>
          </a:p>
        </p:txBody>
      </p:sp>
    </p:spTree>
    <p:extLst>
      <p:ext uri="{BB962C8B-B14F-4D97-AF65-F5344CB8AC3E}">
        <p14:creationId xmlns:p14="http://schemas.microsoft.com/office/powerpoint/2010/main" val="185343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საქართველოს ეროვნული ბანკი ზედამხედველობას ახორციელებს კომერციულ ბანკებსა და მიკროსაფინანსო ორგანიზაციებზე. აღსანიშნავია, რომ 2018 წლიდან ეროვნულმა ბანკმა მიიღო უფლებამოსილება თითქმის სრული, ბანკებთან მაქსიმალურად მიახლოებული ზედამხედველობა გაუწიოს მიკროსაფინანსო ორგანიზაციების საქმიანობას.</a:t>
            </a:r>
          </a:p>
          <a:p>
            <a:endParaRPr lang="ka-GE"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კომერციული ბანკი (შემდგომში „ბანკი“) </a:t>
            </a:r>
            <a:r>
              <a:rPr lang="ka-GE" sz="1200" kern="1200" dirty="0">
                <a:solidFill>
                  <a:schemeClr val="tx1"/>
                </a:solidFill>
                <a:effectLst/>
                <a:latin typeface="+mn-lt"/>
                <a:ea typeface="+mn-ea"/>
                <a:cs typeface="+mn-cs"/>
              </a:rPr>
              <a:t>- ფინანსური ინსტიტუტია, რომელსაც ადამიანები ყოველდღიურ ცხოვრებაში ხშირად იყენებენ როგორც პირადი მომსახურებისათვის, ისე საკუთარი ბიზნესისათვის. დღევანდელ დღეს ბიზნესის ფუნქციონირება ბანკის მომსახურების გარეშე, ფაქტობრივად, წარმოუდგენელია, რადგან თუნდაც ნებისმიერი საბიუჯეტო გადასახადის გადარიცხვა მხოლოდ საბანკო ანგარიშის გამოყენებით არის შესაძლებელი. </a:t>
            </a:r>
            <a:r>
              <a:rPr lang="en-US" sz="1200" kern="1200" dirty="0" err="1">
                <a:solidFill>
                  <a:schemeClr val="tx1"/>
                </a:solidFill>
                <a:effectLst/>
                <a:latin typeface="+mn-lt"/>
                <a:ea typeface="+mn-ea"/>
                <a:cs typeface="+mn-cs"/>
              </a:rPr>
              <a:t>საბანკო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ქვეყნის ეკონომიკის </a:t>
            </a:r>
            <a:r>
              <a:rPr lang="en-US" sz="1200" kern="1200" dirty="0" err="1">
                <a:solidFill>
                  <a:schemeClr val="tx1"/>
                </a:solidFill>
                <a:effectLst/>
                <a:latin typeface="+mn-lt"/>
                <a:ea typeface="+mn-ea"/>
                <a:cs typeface="+mn-cs"/>
              </a:rPr>
              <a:t>ერთ-ერთ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ყველაზე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კარგად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განვითარებულ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წარმოადგენს</a:t>
            </a: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ბანკების შემდეგ, სექტორის სიდიდან გამომდინარე, მნიშვნელოვანია აღვნიშნოთ</a:t>
            </a:r>
            <a:r>
              <a:rPr lang="ka-GE" sz="1200" kern="1200" baseline="0" dirty="0" smtClean="0">
                <a:solidFill>
                  <a:schemeClr val="tx1"/>
                </a:solidFill>
                <a:effectLst/>
                <a:latin typeface="+mn-lt"/>
                <a:ea typeface="+mn-ea"/>
                <a:cs typeface="+mn-cs"/>
              </a:rPr>
              <a:t> შედარებით მცირე საფინანსო ინსტიტუტები- </a:t>
            </a:r>
            <a:r>
              <a:rPr lang="ka-GE" sz="1200" b="1" kern="1200" dirty="0" smtClean="0">
                <a:solidFill>
                  <a:schemeClr val="tx1"/>
                </a:solidFill>
                <a:effectLst/>
                <a:latin typeface="+mn-lt"/>
                <a:ea typeface="+mn-ea"/>
                <a:cs typeface="+mn-cs"/>
              </a:rPr>
              <a:t>მიკროსაფინანსო </a:t>
            </a:r>
            <a:r>
              <a:rPr lang="ka-GE" sz="1200" b="1" kern="1200" dirty="0">
                <a:solidFill>
                  <a:schemeClr val="tx1"/>
                </a:solidFill>
                <a:effectLst/>
                <a:latin typeface="+mn-lt"/>
                <a:ea typeface="+mn-ea"/>
                <a:cs typeface="+mn-cs"/>
              </a:rPr>
              <a:t>ორგანიზაციები </a:t>
            </a:r>
            <a:r>
              <a:rPr lang="en-US" sz="1200" b="1"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(მისო), </a:t>
            </a:r>
            <a:r>
              <a:rPr lang="ka-GE" sz="1200" kern="1200" dirty="0">
                <a:solidFill>
                  <a:schemeClr val="tx1"/>
                </a:solidFill>
                <a:effectLst/>
                <a:latin typeface="+mn-lt"/>
                <a:ea typeface="+mn-ea"/>
                <a:cs typeface="+mn-cs"/>
              </a:rPr>
              <a:t>რომლებიც ასევე  გასცემენ ბიზნეს-სესხს (თუმცა სესხის მაქსიმალური თანხა 100,000 ლარია), ახორციელებენ ვალუტის კონვერტაციას, ფულადი გზავნილების მომსახურებებასა და უწევენ ბიზნესებს ფინანსურ კონსულტაციებს ბიზნეს-საჭიროებებთან დაკავშირებით, ასევე მიკრო საფინანსო ორგანიზაციები გასცემენ საკრედიტო ბარათებსაც, თუმცა, მათ არ აქვთ დეპოზიტების მიღების უფლება.</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16</a:t>
            </a:fld>
            <a:endParaRPr lang="en-GB"/>
          </a:p>
        </p:txBody>
      </p:sp>
    </p:spTree>
    <p:extLst>
      <p:ext uri="{BB962C8B-B14F-4D97-AF65-F5344CB8AC3E}">
        <p14:creationId xmlns:p14="http://schemas.microsoft.com/office/powerpoint/2010/main" val="203398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საქართველოს ეროვნული ბანკი ზედამხედველობას ახორციელებს კომერციულ ბანკებსა და მიკროსაფინანსო ორგანიზაციებზე. აღსანიშნავია, რომ 2018 წლიდან ეროვნულმა ბანკმა მიიღო უფლებამოსილება თითქმის სრული, ბანკებთან მაქსიმალურად მიახლოებული ზედამხედველობა გაუწიოს მიკროსაფინანსო ორგანიზაციების საქმიანობას.</a:t>
            </a:r>
          </a:p>
          <a:p>
            <a:endParaRPr lang="ka-GE"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კომერციული ბანკი (შემდგომში „ბანკი“) </a:t>
            </a:r>
            <a:r>
              <a:rPr lang="ka-GE" sz="1200" kern="1200" dirty="0">
                <a:solidFill>
                  <a:schemeClr val="tx1"/>
                </a:solidFill>
                <a:effectLst/>
                <a:latin typeface="+mn-lt"/>
                <a:ea typeface="+mn-ea"/>
                <a:cs typeface="+mn-cs"/>
              </a:rPr>
              <a:t>- ფინანსური ინსტიტუტია, რომელსაც ადამიანები ყოველდღიურ ცხოვრებაში ხშირად იყენებენ როგორც პირადი მომსახურებისათვის, ისე საკუთარი ბიზნესისათვის. დღევანდელ დღეს ბიზნესის ფუნქციონირება ბანკის მომსახურების გარეშე, ფაქტობრივად, წარმოუდგენელია, რადგან თუნდაც ნებისმიერი საბიუჯეტო გადასახადის გადარიცხვა მხოლოდ საბანკო ანგარიშის გამოყენებით არის შესაძლებელი. </a:t>
            </a:r>
            <a:r>
              <a:rPr lang="en-US" sz="1200" kern="1200" dirty="0" err="1">
                <a:solidFill>
                  <a:schemeClr val="tx1"/>
                </a:solidFill>
                <a:effectLst/>
                <a:latin typeface="+mn-lt"/>
                <a:ea typeface="+mn-ea"/>
                <a:cs typeface="+mn-cs"/>
              </a:rPr>
              <a:t>საბანკო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ქვეყნის ეკონომიკის </a:t>
            </a:r>
            <a:r>
              <a:rPr lang="en-US" sz="1200" kern="1200" dirty="0" err="1">
                <a:solidFill>
                  <a:schemeClr val="tx1"/>
                </a:solidFill>
                <a:effectLst/>
                <a:latin typeface="+mn-lt"/>
                <a:ea typeface="+mn-ea"/>
                <a:cs typeface="+mn-cs"/>
              </a:rPr>
              <a:t>ერთ-ერთ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ყველაზე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კარგად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განვითარებულ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წარმოადგენს</a:t>
            </a: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ბანკების შემდეგ, სექტორის სიდიდან გამომდინარე, მნიშვნელოვანია აღვნიშნოთ</a:t>
            </a:r>
            <a:r>
              <a:rPr lang="ka-GE" sz="1200" kern="1200" baseline="0" dirty="0" smtClean="0">
                <a:solidFill>
                  <a:schemeClr val="tx1"/>
                </a:solidFill>
                <a:effectLst/>
                <a:latin typeface="+mn-lt"/>
                <a:ea typeface="+mn-ea"/>
                <a:cs typeface="+mn-cs"/>
              </a:rPr>
              <a:t> შედარებით მცირე საფინანსო ინსტიტუტები- </a:t>
            </a:r>
            <a:r>
              <a:rPr lang="ka-GE" sz="1200" b="1" kern="1200" dirty="0" smtClean="0">
                <a:solidFill>
                  <a:schemeClr val="tx1"/>
                </a:solidFill>
                <a:effectLst/>
                <a:latin typeface="+mn-lt"/>
                <a:ea typeface="+mn-ea"/>
                <a:cs typeface="+mn-cs"/>
              </a:rPr>
              <a:t>მიკროსაფინანსო </a:t>
            </a:r>
            <a:r>
              <a:rPr lang="ka-GE" sz="1200" b="1" kern="1200" dirty="0">
                <a:solidFill>
                  <a:schemeClr val="tx1"/>
                </a:solidFill>
                <a:effectLst/>
                <a:latin typeface="+mn-lt"/>
                <a:ea typeface="+mn-ea"/>
                <a:cs typeface="+mn-cs"/>
              </a:rPr>
              <a:t>ორგანიზაციები </a:t>
            </a:r>
            <a:r>
              <a:rPr lang="en-US" sz="1200" b="1"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(მისო), </a:t>
            </a:r>
            <a:r>
              <a:rPr lang="ka-GE" sz="1200" kern="1200" dirty="0">
                <a:solidFill>
                  <a:schemeClr val="tx1"/>
                </a:solidFill>
                <a:effectLst/>
                <a:latin typeface="+mn-lt"/>
                <a:ea typeface="+mn-ea"/>
                <a:cs typeface="+mn-cs"/>
              </a:rPr>
              <a:t>რომლებიც ასევე  გასცემენ ბიზნეს-სესხს (თუმცა სესხის მაქსიმალური თანხა 100,000 ლარია), ახორციელებენ ვალუტის კონვერტაციას, ფულადი გზავნილების მომსახურებებასა და უწევენ ბიზნესებს ფინანსურ კონსულტაციებს ბიზნეს-საჭიროებებთან დაკავშირებით, ასევე მიკრო საფინანსო ორგანიზაციები გასცემენ საკრედიტო ბარათებსაც, თუმცა, მათ არ აქვთ დეპოზიტების მიღების უფლება.</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17</a:t>
            </a:fld>
            <a:endParaRPr lang="en-GB"/>
          </a:p>
        </p:txBody>
      </p:sp>
    </p:spTree>
    <p:extLst>
      <p:ext uri="{BB962C8B-B14F-4D97-AF65-F5344CB8AC3E}">
        <p14:creationId xmlns:p14="http://schemas.microsoft.com/office/powerpoint/2010/main" val="3809699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18</a:t>
            </a:fld>
            <a:endParaRPr lang="en-GB"/>
          </a:p>
        </p:txBody>
      </p:sp>
    </p:spTree>
    <p:extLst>
      <p:ext uri="{BB962C8B-B14F-4D97-AF65-F5344CB8AC3E}">
        <p14:creationId xmlns:p14="http://schemas.microsoft.com/office/powerpoint/2010/main" val="308092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ka-GE" sz="1200" kern="1200" dirty="0">
                <a:solidFill>
                  <a:schemeClr val="tx1"/>
                </a:solidFill>
                <a:effectLst/>
                <a:latin typeface="+mn-lt"/>
                <a:ea typeface="+mn-ea"/>
                <a:cs typeface="+mn-cs"/>
              </a:rPr>
              <a:t>გააკეთეთ შესავალი. ახსენით, თუ რა პროცედურები დარჩება მას შემდეგ, რაც ფინანსური ინსტიტუტი მიიღებს გადაწყვეტილებას სესხის გაცემის შესახებ.</a:t>
            </a:r>
            <a:endParaRPr lang="en-GB" sz="1200"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ყურადღება გაამახვილეთ სესხის საპროცენტო განაკვეთზე (ნომინალური და ეფექტური), წინსწრებით დაფარვის საკომისიოზე; სესხის ვადაზე, დაფარვის გრაფიკზე. ასევე საპროცენტო განაკვეთის ფიქსირებულობასა თუ ცვალებადობაზე.</a:t>
            </a:r>
            <a:endParaRPr lang="en-GB" sz="1200"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უმჯობესია, თუ მსმენელებს ურჩევთ ხელშეკრულების გაფორმებამდე განიხილონ რამდენიმე ფინანსური ინსტიტუტის შემოთავაზება და ერთმანეთს შეადარონ შემოთავაზებული პროდუქტები.</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19</a:t>
            </a:fld>
            <a:endParaRPr lang="en-GB"/>
          </a:p>
        </p:txBody>
      </p:sp>
    </p:spTree>
    <p:extLst>
      <p:ext uri="{BB962C8B-B14F-4D97-AF65-F5344CB8AC3E}">
        <p14:creationId xmlns:p14="http://schemas.microsoft.com/office/powerpoint/2010/main" val="2445839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სანამ მეწარმე ხელშეკრულებას ხელს მოაწერს, მან უნდა სთხოვოს ფინანსურ ორგანიზაციას, გადასცეს ხელშეკრულების შაბლონი, რომლის პირობებსაც აუცილებლად დაწვრილებით უნდა გაეცნოს. მეწარმეს შეუძლია ეს შაბლონი თან წაიღოს და, თუ საჭიროდ მიიჩნევს, იურისტთანაც განიხილოს. </a:t>
            </a:r>
          </a:p>
          <a:p>
            <a:endParaRPr lang="ka-GE"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მას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შემდეგ</a:t>
            </a:r>
            <a:r>
              <a:rPr lang="ka-GE"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რაც</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გულდასმით</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გაეცნობა ბიზნესი </a:t>
            </a:r>
            <a:r>
              <a:rPr lang="en-US" sz="1200" kern="1200" dirty="0" err="1">
                <a:solidFill>
                  <a:schemeClr val="tx1"/>
                </a:solidFill>
                <a:effectLst/>
                <a:latin typeface="+mn-lt"/>
                <a:ea typeface="+mn-ea"/>
                <a:cs typeface="+mn-cs"/>
              </a:rPr>
              <a:t>ხელშეკრულებას</a:t>
            </a:r>
            <a:r>
              <a:rPr lang="ka-GE" sz="1200" kern="1200" dirty="0">
                <a:solidFill>
                  <a:schemeClr val="tx1"/>
                </a:solidFill>
                <a:effectLst/>
                <a:latin typeface="+mn-lt"/>
                <a:ea typeface="+mn-ea"/>
                <a:cs typeface="+mn-cs"/>
              </a:rPr>
              <a:t>, უნდა </a:t>
            </a:r>
            <a:r>
              <a:rPr lang="en-US" sz="1200" kern="1200" dirty="0" err="1">
                <a:solidFill>
                  <a:schemeClr val="tx1"/>
                </a:solidFill>
                <a:effectLst/>
                <a:latin typeface="+mn-lt"/>
                <a:ea typeface="+mn-ea"/>
                <a:cs typeface="+mn-cs"/>
              </a:rPr>
              <a:t>დასვა</a:t>
            </a:r>
            <a:r>
              <a:rPr lang="ka-GE" sz="1200" kern="1200" dirty="0">
                <a:solidFill>
                  <a:schemeClr val="tx1"/>
                </a:solidFill>
                <a:effectLst/>
                <a:latin typeface="+mn-lt"/>
                <a:ea typeface="+mn-ea"/>
                <a:cs typeface="+mn-cs"/>
              </a:rPr>
              <a:t>ს </a:t>
            </a:r>
            <a:r>
              <a:rPr lang="en-US" sz="1200" kern="1200" dirty="0" err="1">
                <a:solidFill>
                  <a:schemeClr val="tx1"/>
                </a:solidFill>
                <a:effectLst/>
                <a:latin typeface="+mn-lt"/>
                <a:ea typeface="+mn-ea"/>
                <a:cs typeface="+mn-cs"/>
              </a:rPr>
              <a:t>შეკითხვები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თუნდაც</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ერთი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შეხედვით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უმნიშვნელო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საკითხებთან</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დაკავშირებით</a:t>
            </a:r>
            <a:r>
              <a:rPr lang="en-US" sz="1200" kern="1200" dirty="0">
                <a:solidFill>
                  <a:schemeClr val="tx1"/>
                </a:solidFill>
                <a:effectLst/>
                <a:latin typeface="+mn-lt"/>
                <a:ea typeface="+mn-ea"/>
                <a:cs typeface="+mn-cs"/>
              </a:rPr>
              <a:t> და </a:t>
            </a:r>
            <a:r>
              <a:rPr lang="en-US" sz="1200" kern="1200" dirty="0" err="1">
                <a:solidFill>
                  <a:schemeClr val="tx1"/>
                </a:solidFill>
                <a:effectLst/>
                <a:latin typeface="+mn-lt"/>
                <a:ea typeface="+mn-ea"/>
                <a:cs typeface="+mn-cs"/>
              </a:rPr>
              <a:t>მო</a:t>
            </a:r>
            <a:r>
              <a:rPr lang="ka-GE" sz="1200" kern="1200" dirty="0">
                <a:solidFill>
                  <a:schemeClr val="tx1"/>
                </a:solidFill>
                <a:effectLst/>
                <a:latin typeface="+mn-lt"/>
                <a:ea typeface="+mn-ea"/>
                <a:cs typeface="+mn-cs"/>
              </a:rPr>
              <a:t>ს</a:t>
            </a:r>
            <a:r>
              <a:rPr lang="en-US" sz="1200" kern="1200" dirty="0" err="1">
                <a:solidFill>
                  <a:schemeClr val="tx1"/>
                </a:solidFill>
                <a:effectLst/>
                <a:latin typeface="+mn-lt"/>
                <a:ea typeface="+mn-ea"/>
                <a:cs typeface="+mn-cs"/>
              </a:rPr>
              <a:t>თხოვ</a:t>
            </a:r>
            <a:r>
              <a:rPr lang="ka-GE" sz="1200" kern="1200" dirty="0">
                <a:solidFill>
                  <a:schemeClr val="tx1"/>
                </a:solidFill>
                <a:effectLst/>
                <a:latin typeface="+mn-lt"/>
                <a:ea typeface="+mn-ea"/>
                <a:cs typeface="+mn-cs"/>
              </a:rPr>
              <a:t>ოს ფინანსური ინსტიტუტის </a:t>
            </a:r>
            <a:r>
              <a:rPr lang="en-US" sz="1200" kern="1200" dirty="0" err="1">
                <a:solidFill>
                  <a:schemeClr val="tx1"/>
                </a:solidFill>
                <a:effectLst/>
                <a:latin typeface="+mn-lt"/>
                <a:ea typeface="+mn-ea"/>
                <a:cs typeface="+mn-cs"/>
              </a:rPr>
              <a:t>თანამშრომელს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დეტალურა</a:t>
            </a:r>
            <a:r>
              <a:rPr lang="ka-GE" sz="1200" kern="1200" dirty="0">
                <a:solidFill>
                  <a:schemeClr val="tx1"/>
                </a:solidFill>
                <a:effectLst/>
                <a:latin typeface="+mn-lt"/>
                <a:ea typeface="+mn-ea"/>
                <a:cs typeface="+mn-cs"/>
              </a:rPr>
              <a:t>დ ახსნას ყველა საკითხი.</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20</a:t>
            </a:fld>
            <a:endParaRPr lang="en-GB"/>
          </a:p>
        </p:txBody>
      </p:sp>
    </p:spTree>
    <p:extLst>
      <p:ext uri="{BB962C8B-B14F-4D97-AF65-F5344CB8AC3E}">
        <p14:creationId xmlns:p14="http://schemas.microsoft.com/office/powerpoint/2010/main" val="75135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E0C75-8590-42B0-B93F-1229EA7B25F5}" type="slidenum">
              <a:rPr lang="en-US" smtClean="0"/>
              <a:t>2</a:t>
            </a:fld>
            <a:endParaRPr lang="en-US"/>
          </a:p>
        </p:txBody>
      </p:sp>
    </p:spTree>
    <p:extLst>
      <p:ext uri="{BB962C8B-B14F-4D97-AF65-F5344CB8AC3E}">
        <p14:creationId xmlns:p14="http://schemas.microsoft.com/office/powerpoint/2010/main" val="2343799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22</a:t>
            </a:fld>
            <a:endParaRPr lang="en-GB"/>
          </a:p>
        </p:txBody>
      </p:sp>
    </p:spTree>
    <p:extLst>
      <p:ext uri="{BB962C8B-B14F-4D97-AF65-F5344CB8AC3E}">
        <p14:creationId xmlns:p14="http://schemas.microsoft.com/office/powerpoint/2010/main" val="281381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საქართველოს ეროვნული ბანკი ზედამხედველობას ახორციელებს კომერციულ ბანკებსა და მიკროსაფინანსო ორგანიზაციებზე. აღსანიშნავია, რომ 2018 წლიდან ეროვნულმა ბანკმა მიიღო უფლებამოსილება თითქმის სრული, ბანკებთან მაქსიმალურად მიახლოებული ზედამხედველობა გაუწიოს მიკროსაფინანსო ორგანიზაციების საქმიანობას.</a:t>
            </a:r>
          </a:p>
          <a:p>
            <a:endParaRPr lang="ka-GE"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კომერციული ბანკი (შემდგომში „ბანკი“) </a:t>
            </a:r>
            <a:r>
              <a:rPr lang="ka-GE" sz="1200" kern="1200" dirty="0">
                <a:solidFill>
                  <a:schemeClr val="tx1"/>
                </a:solidFill>
                <a:effectLst/>
                <a:latin typeface="+mn-lt"/>
                <a:ea typeface="+mn-ea"/>
                <a:cs typeface="+mn-cs"/>
              </a:rPr>
              <a:t>- ფინანსური ინსტიტუტია, რომელსაც ადამიანები ყოველდღიურ ცხოვრებაში ხშირად იყენებენ როგორც პირადი მომსახურებისათვის, ისე საკუთარი ბიზნესისათვის. დღევანდელ დღეს ბიზნესის ფუნქციონირება ბანკის მომსახურების გარეშე, ფაქტობრივად, წარმოუდგენელია, რადგან თუნდაც ნებისმიერი საბიუჯეტო გადასახადის გადარიცხვა მხოლოდ საბანკო ანგარიშის გამოყენებით არის შესაძლებელი. </a:t>
            </a:r>
            <a:r>
              <a:rPr lang="en-US" sz="1200" kern="1200" dirty="0" err="1">
                <a:solidFill>
                  <a:schemeClr val="tx1"/>
                </a:solidFill>
                <a:effectLst/>
                <a:latin typeface="+mn-lt"/>
                <a:ea typeface="+mn-ea"/>
                <a:cs typeface="+mn-cs"/>
              </a:rPr>
              <a:t>საბანკო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ქვეყნის ეკონომიკის </a:t>
            </a:r>
            <a:r>
              <a:rPr lang="en-US" sz="1200" kern="1200" dirty="0" err="1">
                <a:solidFill>
                  <a:schemeClr val="tx1"/>
                </a:solidFill>
                <a:effectLst/>
                <a:latin typeface="+mn-lt"/>
                <a:ea typeface="+mn-ea"/>
                <a:cs typeface="+mn-cs"/>
              </a:rPr>
              <a:t>ერთ-ერთ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ყველაზე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კარგად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განვითარებულ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წარმოადგენს</a:t>
            </a: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ბანკების შემდეგ, სექტორის სიდიდან გამომდინარე, მნიშვნელოვანია აღვნიშნოთ</a:t>
            </a:r>
            <a:r>
              <a:rPr lang="ka-GE" sz="1200" kern="1200" baseline="0" dirty="0" smtClean="0">
                <a:solidFill>
                  <a:schemeClr val="tx1"/>
                </a:solidFill>
                <a:effectLst/>
                <a:latin typeface="+mn-lt"/>
                <a:ea typeface="+mn-ea"/>
                <a:cs typeface="+mn-cs"/>
              </a:rPr>
              <a:t> შედარებით მცირე საფინანსო ინსტიტუტები- </a:t>
            </a:r>
            <a:r>
              <a:rPr lang="ka-GE" sz="1200" b="1" kern="1200" dirty="0" smtClean="0">
                <a:solidFill>
                  <a:schemeClr val="tx1"/>
                </a:solidFill>
                <a:effectLst/>
                <a:latin typeface="+mn-lt"/>
                <a:ea typeface="+mn-ea"/>
                <a:cs typeface="+mn-cs"/>
              </a:rPr>
              <a:t>მიკროსაფინანსო </a:t>
            </a:r>
            <a:r>
              <a:rPr lang="ka-GE" sz="1200" b="1" kern="1200" dirty="0">
                <a:solidFill>
                  <a:schemeClr val="tx1"/>
                </a:solidFill>
                <a:effectLst/>
                <a:latin typeface="+mn-lt"/>
                <a:ea typeface="+mn-ea"/>
                <a:cs typeface="+mn-cs"/>
              </a:rPr>
              <a:t>ორგანიზაციები </a:t>
            </a:r>
            <a:r>
              <a:rPr lang="en-US" sz="1200" b="1"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(მისო), </a:t>
            </a:r>
            <a:r>
              <a:rPr lang="ka-GE" sz="1200" kern="1200" dirty="0">
                <a:solidFill>
                  <a:schemeClr val="tx1"/>
                </a:solidFill>
                <a:effectLst/>
                <a:latin typeface="+mn-lt"/>
                <a:ea typeface="+mn-ea"/>
                <a:cs typeface="+mn-cs"/>
              </a:rPr>
              <a:t>რომლებიც ასევე  გასცემენ ბიზნეს-სესხს (თუმცა სესხის მაქსიმალური თანხა 100,000 ლარია), ახორციელებენ ვალუტის კონვერტაციას, ფულადი გზავნილების მომსახურებებასა და უწევენ ბიზნესებს ფინანსურ კონსულტაციებს ბიზნეს-საჭიროებებთან დაკავშირებით, ასევე მიკრო საფინანსო ორგანიზაციები გასცემენ საკრედიტო ბარათებსაც, თუმცა, მათ არ აქვთ დეპოზიტების მიღების უფლება.</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3</a:t>
            </a:fld>
            <a:endParaRPr lang="en-GB"/>
          </a:p>
        </p:txBody>
      </p:sp>
    </p:spTree>
    <p:extLst>
      <p:ext uri="{BB962C8B-B14F-4D97-AF65-F5344CB8AC3E}">
        <p14:creationId xmlns:p14="http://schemas.microsoft.com/office/powerpoint/2010/main" val="4072433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საქართველოს ეროვნული ბანკი ზედამხედველობას ახორციელებს კომერციულ ბანკებსა და მიკროსაფინანსო ორგანიზაციებზე. აღსანიშნავია, რომ 2018 წლიდან ეროვნულმა ბანკმა მიიღო უფლებამოსილება თითქმის სრული, ბანკებთან მაქსიმალურად მიახლოებული ზედამხედველობა გაუწიოს მიკროსაფინანსო ორგანიზაციების საქმიანობას.</a:t>
            </a:r>
          </a:p>
          <a:p>
            <a:endParaRPr lang="ka-GE"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კომერციული ბანკი (შემდგომში „ბანკი“) </a:t>
            </a:r>
            <a:r>
              <a:rPr lang="ka-GE" sz="1200" kern="1200" dirty="0">
                <a:solidFill>
                  <a:schemeClr val="tx1"/>
                </a:solidFill>
                <a:effectLst/>
                <a:latin typeface="+mn-lt"/>
                <a:ea typeface="+mn-ea"/>
                <a:cs typeface="+mn-cs"/>
              </a:rPr>
              <a:t>- ფინანსური ინსტიტუტია, რომელსაც ადამიანები ყოველდღიურ ცხოვრებაში ხშირად იყენებენ როგორც პირადი მომსახურებისათვის, ისე საკუთარი ბიზნესისათვის. დღევანდელ დღეს ბიზნესის ფუნქციონირება ბანკის მომსახურების გარეშე, ფაქტობრივად, წარმოუდგენელია, რადგან თუნდაც ნებისმიერი საბიუჯეტო გადასახადის გადარიცხვა მხოლოდ საბანკო ანგარიშის გამოყენებით არის შესაძლებელი. </a:t>
            </a:r>
            <a:r>
              <a:rPr lang="en-US" sz="1200" kern="1200" dirty="0" err="1">
                <a:solidFill>
                  <a:schemeClr val="tx1"/>
                </a:solidFill>
                <a:effectLst/>
                <a:latin typeface="+mn-lt"/>
                <a:ea typeface="+mn-ea"/>
                <a:cs typeface="+mn-cs"/>
              </a:rPr>
              <a:t>საბანკო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ქვეყნის ეკონომიკის </a:t>
            </a:r>
            <a:r>
              <a:rPr lang="en-US" sz="1200" kern="1200" dirty="0" err="1">
                <a:solidFill>
                  <a:schemeClr val="tx1"/>
                </a:solidFill>
                <a:effectLst/>
                <a:latin typeface="+mn-lt"/>
                <a:ea typeface="+mn-ea"/>
                <a:cs typeface="+mn-cs"/>
              </a:rPr>
              <a:t>ერთ-ერთ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ყველაზე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კარგად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განვითარებულ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წარმოადგენს</a:t>
            </a: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ბანკების შემდეგ, სექტორის სიდიდან გამომდინარე, მნიშვნელოვანია აღვნიშნოთ</a:t>
            </a:r>
            <a:r>
              <a:rPr lang="ka-GE" sz="1200" kern="1200" baseline="0" dirty="0" smtClean="0">
                <a:solidFill>
                  <a:schemeClr val="tx1"/>
                </a:solidFill>
                <a:effectLst/>
                <a:latin typeface="+mn-lt"/>
                <a:ea typeface="+mn-ea"/>
                <a:cs typeface="+mn-cs"/>
              </a:rPr>
              <a:t> შედარებით მცირე საფინანსო ინსტიტუტები- </a:t>
            </a:r>
            <a:r>
              <a:rPr lang="ka-GE" sz="1200" b="1" kern="1200" dirty="0" smtClean="0">
                <a:solidFill>
                  <a:schemeClr val="tx1"/>
                </a:solidFill>
                <a:effectLst/>
                <a:latin typeface="+mn-lt"/>
                <a:ea typeface="+mn-ea"/>
                <a:cs typeface="+mn-cs"/>
              </a:rPr>
              <a:t>მიკროსაფინანსო </a:t>
            </a:r>
            <a:r>
              <a:rPr lang="ka-GE" sz="1200" b="1" kern="1200" dirty="0">
                <a:solidFill>
                  <a:schemeClr val="tx1"/>
                </a:solidFill>
                <a:effectLst/>
                <a:latin typeface="+mn-lt"/>
                <a:ea typeface="+mn-ea"/>
                <a:cs typeface="+mn-cs"/>
              </a:rPr>
              <a:t>ორგანიზაციები </a:t>
            </a:r>
            <a:r>
              <a:rPr lang="en-US" sz="1200" b="1"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(მისო), </a:t>
            </a:r>
            <a:r>
              <a:rPr lang="ka-GE" sz="1200" kern="1200" dirty="0">
                <a:solidFill>
                  <a:schemeClr val="tx1"/>
                </a:solidFill>
                <a:effectLst/>
                <a:latin typeface="+mn-lt"/>
                <a:ea typeface="+mn-ea"/>
                <a:cs typeface="+mn-cs"/>
              </a:rPr>
              <a:t>რომლებიც ასევე  გასცემენ ბიზნეს-სესხს (თუმცა სესხის მაქსიმალური თანხა 100,000 ლარია), ახორციელებენ ვალუტის კონვერტაციას, ფულადი გზავნილების მომსახურებებასა და უწევენ ბიზნესებს ფინანსურ კონსულტაციებს ბიზნეს-საჭიროებებთან დაკავშირებით, ასევე მიკრო საფინანსო ორგანიზაციები გასცემენ საკრედიტო ბარათებსაც, თუმცა, მათ არ აქვთ დეპოზიტების მიღების უფლება.</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4</a:t>
            </a:fld>
            <a:endParaRPr lang="en-GB"/>
          </a:p>
        </p:txBody>
      </p:sp>
    </p:spTree>
    <p:extLst>
      <p:ext uri="{BB962C8B-B14F-4D97-AF65-F5344CB8AC3E}">
        <p14:creationId xmlns:p14="http://schemas.microsoft.com/office/powerpoint/2010/main" val="394537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საქართველოს ეროვნული ბანკი ზედამხედველობას ახორციელებს კომერციულ ბანკებსა და მიკროსაფინანსო ორგანიზაციებზე. აღსანიშნავია, რომ 2018 წლიდან ეროვნულმა ბანკმა მიიღო უფლებამოსილება თითქმის სრული, ბანკებთან მაქსიმალურად მიახლოებული ზედამხედველობა გაუწიოს მიკროსაფინანსო ორგანიზაციების საქმიანობას.</a:t>
            </a:r>
          </a:p>
          <a:p>
            <a:endParaRPr lang="ka-GE"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კომერციული ბანკი (შემდგომში „ბანკი“) </a:t>
            </a:r>
            <a:r>
              <a:rPr lang="ka-GE" sz="1200" kern="1200" dirty="0">
                <a:solidFill>
                  <a:schemeClr val="tx1"/>
                </a:solidFill>
                <a:effectLst/>
                <a:latin typeface="+mn-lt"/>
                <a:ea typeface="+mn-ea"/>
                <a:cs typeface="+mn-cs"/>
              </a:rPr>
              <a:t>- ფინანსური ინსტიტუტია, რომელსაც ადამიანები ყოველდღიურ ცხოვრებაში ხშირად იყენებენ როგორც პირადი მომსახურებისათვის, ისე საკუთარი ბიზნესისათვის. დღევანდელ დღეს ბიზნესის ფუნქციონირება ბანკის მომსახურების გარეშე, ფაქტობრივად, წარმოუდგენელია, რადგან თუნდაც ნებისმიერი საბიუჯეტო გადასახადის გადარიცხვა მხოლოდ საბანკო ანგარიშის გამოყენებით არის შესაძლებელი. </a:t>
            </a:r>
            <a:r>
              <a:rPr lang="en-US" sz="1200" kern="1200" dirty="0" err="1">
                <a:solidFill>
                  <a:schemeClr val="tx1"/>
                </a:solidFill>
                <a:effectLst/>
                <a:latin typeface="+mn-lt"/>
                <a:ea typeface="+mn-ea"/>
                <a:cs typeface="+mn-cs"/>
              </a:rPr>
              <a:t>საბანკო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ქვეყნის ეკონომიკის </a:t>
            </a:r>
            <a:r>
              <a:rPr lang="en-US" sz="1200" kern="1200" dirty="0" err="1">
                <a:solidFill>
                  <a:schemeClr val="tx1"/>
                </a:solidFill>
                <a:effectLst/>
                <a:latin typeface="+mn-lt"/>
                <a:ea typeface="+mn-ea"/>
                <a:cs typeface="+mn-cs"/>
              </a:rPr>
              <a:t>ერთ-ერთ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ყველაზე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კარგად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განვითარებულ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წარმოადგენს</a:t>
            </a: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ბანკების შემდეგ, სექტორის სიდიდან გამომდინარე, მნიშვნელოვანია აღვნიშნოთ</a:t>
            </a:r>
            <a:r>
              <a:rPr lang="ka-GE" sz="1200" kern="1200" baseline="0" dirty="0" smtClean="0">
                <a:solidFill>
                  <a:schemeClr val="tx1"/>
                </a:solidFill>
                <a:effectLst/>
                <a:latin typeface="+mn-lt"/>
                <a:ea typeface="+mn-ea"/>
                <a:cs typeface="+mn-cs"/>
              </a:rPr>
              <a:t> შედარებით მცირე საფინანსო ინსტიტუტები- </a:t>
            </a:r>
            <a:r>
              <a:rPr lang="ka-GE" sz="1200" b="1" kern="1200" dirty="0" smtClean="0">
                <a:solidFill>
                  <a:schemeClr val="tx1"/>
                </a:solidFill>
                <a:effectLst/>
                <a:latin typeface="+mn-lt"/>
                <a:ea typeface="+mn-ea"/>
                <a:cs typeface="+mn-cs"/>
              </a:rPr>
              <a:t>მიკროსაფინანსო </a:t>
            </a:r>
            <a:r>
              <a:rPr lang="ka-GE" sz="1200" b="1" kern="1200" dirty="0">
                <a:solidFill>
                  <a:schemeClr val="tx1"/>
                </a:solidFill>
                <a:effectLst/>
                <a:latin typeface="+mn-lt"/>
                <a:ea typeface="+mn-ea"/>
                <a:cs typeface="+mn-cs"/>
              </a:rPr>
              <a:t>ორგანიზაციები </a:t>
            </a:r>
            <a:r>
              <a:rPr lang="en-US" sz="1200" b="1"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(მისო), </a:t>
            </a:r>
            <a:r>
              <a:rPr lang="ka-GE" sz="1200" kern="1200" dirty="0">
                <a:solidFill>
                  <a:schemeClr val="tx1"/>
                </a:solidFill>
                <a:effectLst/>
                <a:latin typeface="+mn-lt"/>
                <a:ea typeface="+mn-ea"/>
                <a:cs typeface="+mn-cs"/>
              </a:rPr>
              <a:t>რომლებიც ასევე  გასცემენ ბიზნეს-სესხს (თუმცა სესხის მაქსიმალური თანხა 100,000 ლარია), ახორციელებენ ვალუტის კონვერტაციას, ფულადი გზავნილების მომსახურებებასა და უწევენ ბიზნესებს ფინანსურ კონსულტაციებს ბიზნეს-საჭიროებებთან დაკავშირებით, ასევე მიკრო საფინანსო ორგანიზაციები გასცემენ საკრედიტო ბარათებსაც, თუმცა, მათ არ აქვთ დეპოზიტების მიღების უფლება.</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5</a:t>
            </a:fld>
            <a:endParaRPr lang="en-GB"/>
          </a:p>
        </p:txBody>
      </p:sp>
    </p:spTree>
    <p:extLst>
      <p:ext uri="{BB962C8B-B14F-4D97-AF65-F5344CB8AC3E}">
        <p14:creationId xmlns:p14="http://schemas.microsoft.com/office/powerpoint/2010/main" val="3978858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საქართველოს ეროვნული ბანკი ზედამხედველობას ახორციელებს კომერციულ ბანკებსა და მიკროსაფინანსო ორგანიზაციებზე. აღსანიშნავია, რომ 2018 წლიდან ეროვნულმა ბანკმა მიიღო უფლებამოსილება თითქმის სრული, ბანკებთან მაქსიმალურად მიახლოებული ზედამხედველობა გაუწიოს მიკროსაფინანსო ორგანიზაციების საქმიანობას.</a:t>
            </a:r>
          </a:p>
          <a:p>
            <a:endParaRPr lang="ka-GE"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კომერციული ბანკი (შემდგომში „ბანკი“) </a:t>
            </a:r>
            <a:r>
              <a:rPr lang="ka-GE" sz="1200" kern="1200" dirty="0">
                <a:solidFill>
                  <a:schemeClr val="tx1"/>
                </a:solidFill>
                <a:effectLst/>
                <a:latin typeface="+mn-lt"/>
                <a:ea typeface="+mn-ea"/>
                <a:cs typeface="+mn-cs"/>
              </a:rPr>
              <a:t>- ფინანსური ინსტიტუტია, რომელსაც ადამიანები ყოველდღიურ ცხოვრებაში ხშირად იყენებენ როგორც პირადი მომსახურებისათვის, ისე საკუთარი ბიზნესისათვის. დღევანდელ დღეს ბიზნესის ფუნქციონირება ბანკის მომსახურების გარეშე, ფაქტობრივად, წარმოუდგენელია, რადგან თუნდაც ნებისმიერი საბიუჯეტო გადასახადის გადარიცხვა მხოლოდ საბანკო ანგარიშის გამოყენებით არის შესაძლებელი. </a:t>
            </a:r>
            <a:r>
              <a:rPr lang="en-US" sz="1200" kern="1200" dirty="0" err="1">
                <a:solidFill>
                  <a:schemeClr val="tx1"/>
                </a:solidFill>
                <a:effectLst/>
                <a:latin typeface="+mn-lt"/>
                <a:ea typeface="+mn-ea"/>
                <a:cs typeface="+mn-cs"/>
              </a:rPr>
              <a:t>საბანკო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ქვეყნის ეკონომიკის </a:t>
            </a:r>
            <a:r>
              <a:rPr lang="en-US" sz="1200" kern="1200" dirty="0" err="1">
                <a:solidFill>
                  <a:schemeClr val="tx1"/>
                </a:solidFill>
                <a:effectLst/>
                <a:latin typeface="+mn-lt"/>
                <a:ea typeface="+mn-ea"/>
                <a:cs typeface="+mn-cs"/>
              </a:rPr>
              <a:t>ერთ-ერთ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ყველაზე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კარგად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განვითარებულ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წარმოადგენს</a:t>
            </a: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ბანკების შემდეგ, სექტორის სიდიდან გამომდინარე, მნიშვნელოვანია აღვნიშნოთ</a:t>
            </a:r>
            <a:r>
              <a:rPr lang="ka-GE" sz="1200" kern="1200" baseline="0" dirty="0" smtClean="0">
                <a:solidFill>
                  <a:schemeClr val="tx1"/>
                </a:solidFill>
                <a:effectLst/>
                <a:latin typeface="+mn-lt"/>
                <a:ea typeface="+mn-ea"/>
                <a:cs typeface="+mn-cs"/>
              </a:rPr>
              <a:t> შედარებით მცირე საფინანსო ინსტიტუტები- </a:t>
            </a:r>
            <a:r>
              <a:rPr lang="ka-GE" sz="1200" b="1" kern="1200" dirty="0" smtClean="0">
                <a:solidFill>
                  <a:schemeClr val="tx1"/>
                </a:solidFill>
                <a:effectLst/>
                <a:latin typeface="+mn-lt"/>
                <a:ea typeface="+mn-ea"/>
                <a:cs typeface="+mn-cs"/>
              </a:rPr>
              <a:t>მიკროსაფინანსო </a:t>
            </a:r>
            <a:r>
              <a:rPr lang="ka-GE" sz="1200" b="1" kern="1200" dirty="0">
                <a:solidFill>
                  <a:schemeClr val="tx1"/>
                </a:solidFill>
                <a:effectLst/>
                <a:latin typeface="+mn-lt"/>
                <a:ea typeface="+mn-ea"/>
                <a:cs typeface="+mn-cs"/>
              </a:rPr>
              <a:t>ორგანიზაციები </a:t>
            </a:r>
            <a:r>
              <a:rPr lang="en-US" sz="1200" b="1"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(მისო), </a:t>
            </a:r>
            <a:r>
              <a:rPr lang="ka-GE" sz="1200" kern="1200" dirty="0">
                <a:solidFill>
                  <a:schemeClr val="tx1"/>
                </a:solidFill>
                <a:effectLst/>
                <a:latin typeface="+mn-lt"/>
                <a:ea typeface="+mn-ea"/>
                <a:cs typeface="+mn-cs"/>
              </a:rPr>
              <a:t>რომლებიც ასევე  გასცემენ ბიზნეს-სესხს (თუმცა სესხის მაქსიმალური თანხა 100,000 ლარია), ახორციელებენ ვალუტის კონვერტაციას, ფულადი გზავნილების მომსახურებებასა და უწევენ ბიზნესებს ფინანსურ კონსულტაციებს ბიზნეს-საჭიროებებთან დაკავშირებით, ასევე მიკრო საფინანსო ორგანიზაციები გასცემენ საკრედიტო ბარათებსაც, თუმცა, მათ არ აქვთ დეპოზიტების მიღების უფლება.</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6</a:t>
            </a:fld>
            <a:endParaRPr lang="en-GB"/>
          </a:p>
        </p:txBody>
      </p:sp>
    </p:spTree>
    <p:extLst>
      <p:ext uri="{BB962C8B-B14F-4D97-AF65-F5344CB8AC3E}">
        <p14:creationId xmlns:p14="http://schemas.microsoft.com/office/powerpoint/2010/main" val="178079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საქართველოს ეროვნული ბანკი ზედამხედველობას ახორციელებს კომერციულ ბანკებსა და მიკროსაფინანსო ორგანიზაციებზე. აღსანიშნავია, რომ 2018 წლიდან ეროვნულმა ბანკმა მიიღო უფლებამოსილება თითქმის სრული, ბანკებთან მაქსიმალურად მიახლოებული ზედამხედველობა გაუწიოს მიკროსაფინანსო ორგანიზაციების საქმიანობას.</a:t>
            </a:r>
          </a:p>
          <a:p>
            <a:endParaRPr lang="ka-GE"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კომერციული ბანკი (შემდგომში „ბანკი“) </a:t>
            </a:r>
            <a:r>
              <a:rPr lang="ka-GE" sz="1200" kern="1200" dirty="0">
                <a:solidFill>
                  <a:schemeClr val="tx1"/>
                </a:solidFill>
                <a:effectLst/>
                <a:latin typeface="+mn-lt"/>
                <a:ea typeface="+mn-ea"/>
                <a:cs typeface="+mn-cs"/>
              </a:rPr>
              <a:t>- ფინანსური ინსტიტუტია, რომელსაც ადამიანები ყოველდღიურ ცხოვრებაში ხშირად იყენებენ როგორც პირადი მომსახურებისათვის, ისე საკუთარი ბიზნესისათვის. დღევანდელ დღეს ბიზნესის ფუნქციონირება ბანკის მომსახურების გარეშე, ფაქტობრივად, წარმოუდგენელია, რადგან თუნდაც ნებისმიერი საბიუჯეტო გადასახადის გადარიცხვა მხოლოდ საბანკო ანგარიშის გამოყენებით არის შესაძლებელი. </a:t>
            </a:r>
            <a:r>
              <a:rPr lang="en-US" sz="1200" kern="1200" dirty="0" err="1">
                <a:solidFill>
                  <a:schemeClr val="tx1"/>
                </a:solidFill>
                <a:effectLst/>
                <a:latin typeface="+mn-lt"/>
                <a:ea typeface="+mn-ea"/>
                <a:cs typeface="+mn-cs"/>
              </a:rPr>
              <a:t>საბანკო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ქვეყნის ეკონომიკის </a:t>
            </a:r>
            <a:r>
              <a:rPr lang="en-US" sz="1200" kern="1200" dirty="0" err="1">
                <a:solidFill>
                  <a:schemeClr val="tx1"/>
                </a:solidFill>
                <a:effectLst/>
                <a:latin typeface="+mn-lt"/>
                <a:ea typeface="+mn-ea"/>
                <a:cs typeface="+mn-cs"/>
              </a:rPr>
              <a:t>ერთ-ერთ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ყველაზე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კარგად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განვითარებულ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წარმოადგენს</a:t>
            </a: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ბანკების შემდეგ, სექტორის სიდიდან გამომდინარე, მნიშვნელოვანია აღვნიშნოთ</a:t>
            </a:r>
            <a:r>
              <a:rPr lang="ka-GE" sz="1200" kern="1200" baseline="0" dirty="0" smtClean="0">
                <a:solidFill>
                  <a:schemeClr val="tx1"/>
                </a:solidFill>
                <a:effectLst/>
                <a:latin typeface="+mn-lt"/>
                <a:ea typeface="+mn-ea"/>
                <a:cs typeface="+mn-cs"/>
              </a:rPr>
              <a:t> შედარებით მცირე საფინანსო ინსტიტუტები- </a:t>
            </a:r>
            <a:r>
              <a:rPr lang="ka-GE" sz="1200" b="1" kern="1200" dirty="0" smtClean="0">
                <a:solidFill>
                  <a:schemeClr val="tx1"/>
                </a:solidFill>
                <a:effectLst/>
                <a:latin typeface="+mn-lt"/>
                <a:ea typeface="+mn-ea"/>
                <a:cs typeface="+mn-cs"/>
              </a:rPr>
              <a:t>მიკროსაფინანსო </a:t>
            </a:r>
            <a:r>
              <a:rPr lang="ka-GE" sz="1200" b="1" kern="1200" dirty="0">
                <a:solidFill>
                  <a:schemeClr val="tx1"/>
                </a:solidFill>
                <a:effectLst/>
                <a:latin typeface="+mn-lt"/>
                <a:ea typeface="+mn-ea"/>
                <a:cs typeface="+mn-cs"/>
              </a:rPr>
              <a:t>ორგანიზაციები </a:t>
            </a:r>
            <a:r>
              <a:rPr lang="en-US" sz="1200" b="1"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(მისო), </a:t>
            </a:r>
            <a:r>
              <a:rPr lang="ka-GE" sz="1200" kern="1200" dirty="0">
                <a:solidFill>
                  <a:schemeClr val="tx1"/>
                </a:solidFill>
                <a:effectLst/>
                <a:latin typeface="+mn-lt"/>
                <a:ea typeface="+mn-ea"/>
                <a:cs typeface="+mn-cs"/>
              </a:rPr>
              <a:t>რომლებიც ასევე  გასცემენ ბიზნეს-სესხს (თუმცა სესხის მაქსიმალური თანხა 100,000 ლარია), ახორციელებენ ვალუტის კონვერტაციას, ფულადი გზავნილების მომსახურებებასა და უწევენ ბიზნესებს ფინანსურ კონსულტაციებს ბიზნეს-საჭიროებებთან დაკავშირებით, ასევე მიკრო საფინანსო ორგანიზაციები გასცემენ საკრედიტო ბარათებსაც, თუმცა, მათ არ აქვთ დეპოზიტების მიღების უფლება.</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7</a:t>
            </a:fld>
            <a:endParaRPr lang="en-GB"/>
          </a:p>
        </p:txBody>
      </p:sp>
    </p:spTree>
    <p:extLst>
      <p:ext uri="{BB962C8B-B14F-4D97-AF65-F5344CB8AC3E}">
        <p14:creationId xmlns:p14="http://schemas.microsoft.com/office/powerpoint/2010/main" val="139891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საქართველოს ეროვნული ბანკი ზედამხედველობას ახორციელებს კომერციულ ბანკებსა და მიკროსაფინანსო ორგანიზაციებზე. აღსანიშნავია, რომ 2018 წლიდან ეროვნულმა ბანკმა მიიღო უფლებამოსილება თითქმის სრული, ბანკებთან მაქსიმალურად მიახლოებული ზედამხედველობა გაუწიოს მიკროსაფინანსო ორგანიზაციების საქმიანობას.</a:t>
            </a:r>
          </a:p>
          <a:p>
            <a:endParaRPr lang="ka-GE"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კომერციული ბანკი (შემდგომში „ბანკი“) </a:t>
            </a:r>
            <a:r>
              <a:rPr lang="ka-GE" sz="1200" kern="1200" dirty="0">
                <a:solidFill>
                  <a:schemeClr val="tx1"/>
                </a:solidFill>
                <a:effectLst/>
                <a:latin typeface="+mn-lt"/>
                <a:ea typeface="+mn-ea"/>
                <a:cs typeface="+mn-cs"/>
              </a:rPr>
              <a:t>- ფინანსური ინსტიტუტია, რომელსაც ადამიანები ყოველდღიურ ცხოვრებაში ხშირად იყენებენ როგორც პირადი მომსახურებისათვის, ისე საკუთარი ბიზნესისათვის. დღევანდელ დღეს ბიზნესის ფუნქციონირება ბანკის მომსახურების გარეშე, ფაქტობრივად, წარმოუდგენელია, რადგან თუნდაც ნებისმიერი საბიუჯეტო გადასახადის გადარიცხვა მხოლოდ საბანკო ანგარიშის გამოყენებით არის შესაძლებელი. </a:t>
            </a:r>
            <a:r>
              <a:rPr lang="en-US" sz="1200" kern="1200" dirty="0" err="1">
                <a:solidFill>
                  <a:schemeClr val="tx1"/>
                </a:solidFill>
                <a:effectLst/>
                <a:latin typeface="+mn-lt"/>
                <a:ea typeface="+mn-ea"/>
                <a:cs typeface="+mn-cs"/>
              </a:rPr>
              <a:t>საბანკო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ქვეყნის ეკონომიკის </a:t>
            </a:r>
            <a:r>
              <a:rPr lang="en-US" sz="1200" kern="1200" dirty="0" err="1">
                <a:solidFill>
                  <a:schemeClr val="tx1"/>
                </a:solidFill>
                <a:effectLst/>
                <a:latin typeface="+mn-lt"/>
                <a:ea typeface="+mn-ea"/>
                <a:cs typeface="+mn-cs"/>
              </a:rPr>
              <a:t>ერთ-ერთ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ყველაზე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კარგად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განვითარებულ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წარმოადგენს</a:t>
            </a: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ბანკების შემდეგ, სექტორის სიდიდან გამომდინარე, მნიშვნელოვანია აღვნიშნოთ</a:t>
            </a:r>
            <a:r>
              <a:rPr lang="ka-GE" sz="1200" kern="1200" baseline="0" dirty="0" smtClean="0">
                <a:solidFill>
                  <a:schemeClr val="tx1"/>
                </a:solidFill>
                <a:effectLst/>
                <a:latin typeface="+mn-lt"/>
                <a:ea typeface="+mn-ea"/>
                <a:cs typeface="+mn-cs"/>
              </a:rPr>
              <a:t> შედარებით მცირე საფინანსო ინსტიტუტები- </a:t>
            </a:r>
            <a:r>
              <a:rPr lang="ka-GE" sz="1200" b="1" kern="1200" dirty="0" smtClean="0">
                <a:solidFill>
                  <a:schemeClr val="tx1"/>
                </a:solidFill>
                <a:effectLst/>
                <a:latin typeface="+mn-lt"/>
                <a:ea typeface="+mn-ea"/>
                <a:cs typeface="+mn-cs"/>
              </a:rPr>
              <a:t>მიკროსაფინანსო </a:t>
            </a:r>
            <a:r>
              <a:rPr lang="ka-GE" sz="1200" b="1" kern="1200" dirty="0">
                <a:solidFill>
                  <a:schemeClr val="tx1"/>
                </a:solidFill>
                <a:effectLst/>
                <a:latin typeface="+mn-lt"/>
                <a:ea typeface="+mn-ea"/>
                <a:cs typeface="+mn-cs"/>
              </a:rPr>
              <a:t>ორგანიზაციები </a:t>
            </a:r>
            <a:r>
              <a:rPr lang="en-US" sz="1200" b="1"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(მისო), </a:t>
            </a:r>
            <a:r>
              <a:rPr lang="ka-GE" sz="1200" kern="1200" dirty="0">
                <a:solidFill>
                  <a:schemeClr val="tx1"/>
                </a:solidFill>
                <a:effectLst/>
                <a:latin typeface="+mn-lt"/>
                <a:ea typeface="+mn-ea"/>
                <a:cs typeface="+mn-cs"/>
              </a:rPr>
              <a:t>რომლებიც ასევე  გასცემენ ბიზნეს-სესხს (თუმცა სესხის მაქსიმალური თანხა 100,000 ლარია), ახორციელებენ ვალუტის კონვერტაციას, ფულადი გზავნილების მომსახურებებასა და უწევენ ბიზნესებს ფინანსურ კონსულტაციებს ბიზნეს-საჭიროებებთან დაკავშირებით, ასევე მიკრო საფინანსო ორგანიზაციები გასცემენ საკრედიტო ბარათებსაც, თუმცა, მათ არ აქვთ დეპოზიტების მიღების უფლება.</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8</a:t>
            </a:fld>
            <a:endParaRPr lang="en-GB"/>
          </a:p>
        </p:txBody>
      </p:sp>
    </p:spTree>
    <p:extLst>
      <p:ext uri="{BB962C8B-B14F-4D97-AF65-F5344CB8AC3E}">
        <p14:creationId xmlns:p14="http://schemas.microsoft.com/office/powerpoint/2010/main" val="2364938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საქართველოს ეროვნული ბანკი ზედამხედველობას ახორციელებს კომერციულ ბანკებსა და მიკროსაფინანსო ორგანიზაციებზე. აღსანიშნავია, რომ 2018 წლიდან ეროვნულმა ბანკმა მიიღო უფლებამოსილება თითქმის სრული, ბანკებთან მაქსიმალურად მიახლოებული ზედამხედველობა გაუწიოს მიკროსაფინანსო ორგანიზაციების საქმიანობას.</a:t>
            </a:r>
          </a:p>
          <a:p>
            <a:endParaRPr lang="ka-GE"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კომერციული ბანკი (შემდგომში „ბანკი“) </a:t>
            </a:r>
            <a:r>
              <a:rPr lang="ka-GE" sz="1200" kern="1200" dirty="0">
                <a:solidFill>
                  <a:schemeClr val="tx1"/>
                </a:solidFill>
                <a:effectLst/>
                <a:latin typeface="+mn-lt"/>
                <a:ea typeface="+mn-ea"/>
                <a:cs typeface="+mn-cs"/>
              </a:rPr>
              <a:t>- ფინანსური ინსტიტუტია, რომელსაც ადამიანები ყოველდღიურ ცხოვრებაში ხშირად იყენებენ როგორც პირადი მომსახურებისათვის, ისე საკუთარი ბიზნესისათვის. დღევანდელ დღეს ბიზნესის ფუნქციონირება ბანკის მომსახურების გარეშე, ფაქტობრივად, წარმოუდგენელია, რადგან თუნდაც ნებისმიერი საბიუჯეტო გადასახადის გადარიცხვა მხოლოდ საბანკო ანგარიშის გამოყენებით არის შესაძლებელი. </a:t>
            </a:r>
            <a:r>
              <a:rPr lang="en-US" sz="1200" kern="1200" dirty="0" err="1">
                <a:solidFill>
                  <a:schemeClr val="tx1"/>
                </a:solidFill>
                <a:effectLst/>
                <a:latin typeface="+mn-lt"/>
                <a:ea typeface="+mn-ea"/>
                <a:cs typeface="+mn-cs"/>
              </a:rPr>
              <a:t>საბანკო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ქვეყნის ეკონომიკის </a:t>
            </a:r>
            <a:r>
              <a:rPr lang="en-US" sz="1200" kern="1200" dirty="0" err="1">
                <a:solidFill>
                  <a:schemeClr val="tx1"/>
                </a:solidFill>
                <a:effectLst/>
                <a:latin typeface="+mn-lt"/>
                <a:ea typeface="+mn-ea"/>
                <a:cs typeface="+mn-cs"/>
              </a:rPr>
              <a:t>ერთ-ერთ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ყველაზე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კარგად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განვითარებულ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სექტორს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წარმოადგენს</a:t>
            </a: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ბანკების შემდეგ, სექტორის სიდიდან გამომდინარე, მნიშვნელოვანია აღვნიშნოთ</a:t>
            </a:r>
            <a:r>
              <a:rPr lang="ka-GE" sz="1200" kern="1200" baseline="0" dirty="0" smtClean="0">
                <a:solidFill>
                  <a:schemeClr val="tx1"/>
                </a:solidFill>
                <a:effectLst/>
                <a:latin typeface="+mn-lt"/>
                <a:ea typeface="+mn-ea"/>
                <a:cs typeface="+mn-cs"/>
              </a:rPr>
              <a:t> შედარებით მცირე საფინანსო ინსტიტუტები- </a:t>
            </a:r>
            <a:r>
              <a:rPr lang="ka-GE" sz="1200" b="1" kern="1200" dirty="0" smtClean="0">
                <a:solidFill>
                  <a:schemeClr val="tx1"/>
                </a:solidFill>
                <a:effectLst/>
                <a:latin typeface="+mn-lt"/>
                <a:ea typeface="+mn-ea"/>
                <a:cs typeface="+mn-cs"/>
              </a:rPr>
              <a:t>მიკროსაფინანსო </a:t>
            </a:r>
            <a:r>
              <a:rPr lang="ka-GE" sz="1200" b="1" kern="1200" dirty="0">
                <a:solidFill>
                  <a:schemeClr val="tx1"/>
                </a:solidFill>
                <a:effectLst/>
                <a:latin typeface="+mn-lt"/>
                <a:ea typeface="+mn-ea"/>
                <a:cs typeface="+mn-cs"/>
              </a:rPr>
              <a:t>ორგანიზაციები </a:t>
            </a:r>
            <a:r>
              <a:rPr lang="en-US" sz="1200" b="1"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(მისო), </a:t>
            </a:r>
            <a:r>
              <a:rPr lang="ka-GE" sz="1200" kern="1200" dirty="0">
                <a:solidFill>
                  <a:schemeClr val="tx1"/>
                </a:solidFill>
                <a:effectLst/>
                <a:latin typeface="+mn-lt"/>
                <a:ea typeface="+mn-ea"/>
                <a:cs typeface="+mn-cs"/>
              </a:rPr>
              <a:t>რომლებიც ასევე  გასცემენ ბიზნეს-სესხს (თუმცა სესხის მაქსიმალური თანხა 100,000 ლარია), ახორციელებენ ვალუტის კონვერტაციას, ფულადი გზავნილების მომსახურებებასა და უწევენ ბიზნესებს ფინანსურ კონსულტაციებს ბიზნეს-საჭიროებებთან დაკავშირებით, ასევე მიკრო საფინანსო ორგანიზაციები გასცემენ საკრედიტო ბარათებსაც, თუმცა, მათ არ აქვთ დეპოზიტების მიღების უფლება.</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FA82C1-B962-4964-9370-97B086A5C401}" type="slidenum">
              <a:rPr lang="en-GB" smtClean="0"/>
              <a:pPr/>
              <a:t>9</a:t>
            </a:fld>
            <a:endParaRPr lang="en-GB"/>
          </a:p>
        </p:txBody>
      </p:sp>
    </p:spTree>
    <p:extLst>
      <p:ext uri="{BB962C8B-B14F-4D97-AF65-F5344CB8AC3E}">
        <p14:creationId xmlns:p14="http://schemas.microsoft.com/office/powerpoint/2010/main" val="322676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a:lvl1pPr>
          </a:lstStyle>
          <a:p>
            <a:fld id="{0E5561E6-3BBC-4326-AAF0-E52D0F113EA1}" type="slidenum">
              <a:rPr lang="ru-RU" smtClean="0"/>
              <a:pPr/>
              <a:t>‹#›</a:t>
            </a:fld>
            <a:endParaRPr lang="ru-RU"/>
          </a:p>
        </p:txBody>
      </p:sp>
      <p:sp>
        <p:nvSpPr>
          <p:cNvPr id="7" name="Rectangle 5"/>
          <p:cNvSpPr>
            <a:spLocks noGrp="1" noChangeArrowheads="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31443784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974" y="182563"/>
            <a:ext cx="1960685"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7523" y="182563"/>
            <a:ext cx="5745774"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9B687886-F177-4D56-9C0D-F7F3C024BE97}" type="slidenum">
              <a:rPr lang="ru-RU" smtClean="0"/>
              <a:pPr/>
              <a:t>‹#›</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45684963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58160E6-96EB-46CC-AD6B-36ACA2394AF1}"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84850-E06C-4E13-AD32-0504376AB476}" type="slidenum">
              <a:rPr lang="en-US" smtClean="0"/>
              <a:t>‹#›</a:t>
            </a:fld>
            <a:endParaRPr lang="en-US"/>
          </a:p>
        </p:txBody>
      </p:sp>
    </p:spTree>
    <p:extLst>
      <p:ext uri="{BB962C8B-B14F-4D97-AF65-F5344CB8AC3E}">
        <p14:creationId xmlns:p14="http://schemas.microsoft.com/office/powerpoint/2010/main" val="280237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F7C5E4E-105C-43B1-AA39-D5BD486AD83C}" type="slidenum">
              <a:rPr lang="ru-RU" smtClean="0"/>
              <a:pPr/>
              <a:t>‹#›</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3270262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0454" y="1438275"/>
            <a:ext cx="3851031"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2161" y="1438275"/>
            <a:ext cx="3852497"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D4D2E529-80AD-407E-A228-4F850BA0EC15}" type="slidenum">
              <a:rPr lang="ru-RU" smtClean="0"/>
              <a:pPr/>
              <a:t>‹#›</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35196746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2A08685F-8F26-4794-A035-0C4EFF890CAF}" type="slidenum">
              <a:rPr lang="ru-RU" smtClean="0"/>
              <a:pPr/>
              <a:t>‹#›</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24465996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CF6A56F5-C85A-4457-A767-3D86D1010B7A}" type="slidenum">
              <a:rPr lang="ru-RU" smtClean="0"/>
              <a:pPr/>
              <a:t>‹#›</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137092236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95595D13-3873-4061-8DA6-9E31AEA5A3E7}" type="slidenum">
              <a:rPr lang="ru-RU" smtClean="0"/>
              <a:pPr/>
              <a:t>‹#›</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13547650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D62369B-BE51-404E-BDF9-AF41A59F1089}" type="slidenum">
              <a:rPr lang="ru-RU" smtClean="0"/>
              <a:pPr/>
              <a:t>‹#›</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15035874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E5BC094-5793-4790-8446-136615ED0764}" type="slidenum">
              <a:rPr lang="ru-RU" smtClean="0"/>
              <a:pPr/>
              <a:t>‹#›</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38945974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EF071894-699F-4799-B07F-42886332C220}" type="slidenum">
              <a:rPr lang="ru-RU" smtClean="0"/>
              <a:pPr/>
              <a:t>‹#›</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12381590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00454" y="1438275"/>
            <a:ext cx="7844204"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8" name="Rectangle 2"/>
          <p:cNvSpPr>
            <a:spLocks noGrp="1" noChangeArrowheads="1"/>
          </p:cNvSpPr>
          <p:nvPr>
            <p:ph type="title"/>
          </p:nvPr>
        </p:nvSpPr>
        <p:spPr bwMode="gray">
          <a:xfrm>
            <a:off x="697523" y="182563"/>
            <a:ext cx="677300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30" name="Rectangle 6"/>
          <p:cNvSpPr>
            <a:spLocks noGrp="1" noChangeArrowheads="1"/>
          </p:cNvSpPr>
          <p:nvPr>
            <p:ph type="sldNum" sz="quarter" idx="4"/>
          </p:nvPr>
        </p:nvSpPr>
        <p:spPr bwMode="gray">
          <a:xfrm>
            <a:off x="7895493" y="711200"/>
            <a:ext cx="631581" cy="196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600">
                <a:solidFill>
                  <a:schemeClr val="bg1"/>
                </a:solidFill>
              </a:defRPr>
            </a:lvl1pPr>
          </a:lstStyle>
          <a:p>
            <a:fld id="{D801B3F9-4E94-470E-9E84-834D22A40C40}" type="slidenum">
              <a:rPr lang="ru-RU" smtClean="0"/>
              <a:pPr/>
              <a:t>‹#›</a:t>
            </a:fld>
            <a:endParaRPr lang="ru-RU"/>
          </a:p>
        </p:txBody>
      </p:sp>
      <p:sp>
        <p:nvSpPr>
          <p:cNvPr id="2"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 name="Rectangle 5"/>
          <p:cNvSpPr>
            <a:spLocks noGrp="1" noChangeArrowheads="1"/>
          </p:cNvSpPr>
          <p:nvPr>
            <p:ph type="ftr" sz="quarter" idx="3"/>
          </p:nvPr>
        </p:nvSpPr>
        <p:spPr bwMode="gray">
          <a:xfrm>
            <a:off x="1780443" y="6453188"/>
            <a:ext cx="5647592" cy="190500"/>
          </a:xfrm>
          <a:prstGeom prst="rect">
            <a:avLst/>
          </a:prstGeom>
          <a:ln>
            <a:miter lim="800000"/>
            <a:headEnd/>
            <a:tailEnd/>
          </a:ln>
        </p:spPr>
        <p:txBody>
          <a:bodyPr vert="horz" wrap="square" lIns="0" tIns="0" rIns="0" bIns="0" numCol="1" anchor="t" anchorCtr="0" compatLnSpc="1">
            <a:prstTxWarp prst="textNoShape">
              <a:avLst/>
            </a:prstTxWarp>
          </a:bodyPr>
          <a:lstStyle>
            <a:lvl1pPr algn="ctr">
              <a:defRPr sz="1000"/>
            </a:lvl1pPr>
          </a:lstStyle>
          <a:p>
            <a:endParaRPr lang="ru-RU"/>
          </a:p>
        </p:txBody>
      </p:sp>
    </p:spTree>
    <p:extLst>
      <p:ext uri="{BB962C8B-B14F-4D97-AF65-F5344CB8AC3E}">
        <p14:creationId xmlns:p14="http://schemas.microsoft.com/office/powerpoint/2010/main" val="1940433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rtl="0" eaLnBrk="1" fontAlgn="base" hangingPunct="1">
        <a:lnSpc>
          <a:spcPct val="90000"/>
        </a:lnSpc>
        <a:spcBef>
          <a:spcPct val="0"/>
        </a:spcBef>
        <a:spcAft>
          <a:spcPct val="0"/>
        </a:spcAft>
        <a:defRPr sz="3200" b="1">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Arial" charset="0"/>
        </a:defRPr>
      </a:lvl2pPr>
      <a:lvl3pPr algn="l" rtl="0" eaLnBrk="1" fontAlgn="base" hangingPunct="1">
        <a:lnSpc>
          <a:spcPct val="90000"/>
        </a:lnSpc>
        <a:spcBef>
          <a:spcPct val="0"/>
        </a:spcBef>
        <a:spcAft>
          <a:spcPct val="0"/>
        </a:spcAft>
        <a:defRPr sz="3200" b="1">
          <a:solidFill>
            <a:schemeClr val="tx1"/>
          </a:solidFill>
          <a:latin typeface="Arial" charset="0"/>
        </a:defRPr>
      </a:lvl3pPr>
      <a:lvl4pPr algn="l" rtl="0" eaLnBrk="1" fontAlgn="base" hangingPunct="1">
        <a:lnSpc>
          <a:spcPct val="90000"/>
        </a:lnSpc>
        <a:spcBef>
          <a:spcPct val="0"/>
        </a:spcBef>
        <a:spcAft>
          <a:spcPct val="0"/>
        </a:spcAft>
        <a:defRPr sz="3200" b="1">
          <a:solidFill>
            <a:schemeClr val="tx1"/>
          </a:solidFill>
          <a:latin typeface="Arial" charset="0"/>
        </a:defRPr>
      </a:lvl4pPr>
      <a:lvl5pPr algn="l" rtl="0" eaLnBrk="1" fontAlgn="base" hangingPunct="1">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1" fontAlgn="base" hangingPunct="1">
        <a:lnSpc>
          <a:spcPct val="115000"/>
        </a:lnSpc>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defRPr>
      </a:lvl3pPr>
      <a:lvl4pPr marL="1885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nbg.gov.ge/index.php?m=706" TargetMode="Externa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20041" y="2598310"/>
            <a:ext cx="7561384" cy="166137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ka-GE" sz="2800" b="1" dirty="0">
                <a:solidFill>
                  <a:schemeClr val="accent1">
                    <a:lumMod val="75000"/>
                  </a:schemeClr>
                </a:solidFill>
              </a:rPr>
              <a:t>ფინანსურ ორგანიზაციებთან ურთიერთობა </a:t>
            </a:r>
            <a:endParaRPr lang="en-US" sz="2800" b="1" dirty="0">
              <a:solidFill>
                <a:schemeClr val="accent1">
                  <a:lumMod val="75000"/>
                </a:schemeClr>
              </a:solidFill>
            </a:endParaRPr>
          </a:p>
          <a:p>
            <a:pPr algn="ctr"/>
            <a:r>
              <a:rPr lang="ka-GE" sz="2800" b="1" dirty="0">
                <a:solidFill>
                  <a:schemeClr val="accent1">
                    <a:lumMod val="75000"/>
                  </a:schemeClr>
                </a:solidFill>
              </a:rPr>
              <a:t>და </a:t>
            </a:r>
            <a:endParaRPr lang="en-US" sz="2800" b="1" dirty="0">
              <a:solidFill>
                <a:schemeClr val="accent1">
                  <a:lumMod val="75000"/>
                </a:schemeClr>
              </a:solidFill>
            </a:endParaRPr>
          </a:p>
          <a:p>
            <a:pPr algn="ctr"/>
            <a:r>
              <a:rPr lang="ka-GE" sz="2800" b="1" dirty="0">
                <a:solidFill>
                  <a:schemeClr val="accent1">
                    <a:lumMod val="75000"/>
                  </a:schemeClr>
                </a:solidFill>
              </a:rPr>
              <a:t>ფინანსური გადაწყვეტილებების მიღება</a:t>
            </a:r>
            <a:endParaRPr lang="en-US" sz="2800" b="1" dirty="0">
              <a:solidFill>
                <a:schemeClr val="accent1">
                  <a:lumMod val="75000"/>
                </a:schemeClr>
              </a:solidFill>
            </a:endParaRPr>
          </a:p>
        </p:txBody>
      </p:sp>
      <p:sp>
        <p:nvSpPr>
          <p:cNvPr id="7"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1" name="TextBox 10"/>
          <p:cNvSpPr txBox="1"/>
          <p:nvPr/>
        </p:nvSpPr>
        <p:spPr>
          <a:xfrm>
            <a:off x="2441478" y="6035040"/>
            <a:ext cx="3330638" cy="307777"/>
          </a:xfrm>
          <a:prstGeom prst="rect">
            <a:avLst/>
          </a:prstGeom>
          <a:noFill/>
        </p:spPr>
        <p:txBody>
          <a:bodyPr wrap="square" rtlCol="0">
            <a:spAutoFit/>
          </a:bodyPr>
          <a:lstStyle/>
          <a:p>
            <a:pPr algn="ctr"/>
            <a:r>
              <a:rPr lang="en-US" sz="1400" b="1" dirty="0" smtClean="0">
                <a:solidFill>
                  <a:schemeClr val="accent5">
                    <a:lumMod val="50000"/>
                  </a:schemeClr>
                </a:solidFill>
              </a:rPr>
              <a:t>17 </a:t>
            </a:r>
            <a:r>
              <a:rPr lang="ka-GE" sz="1400" b="1" dirty="0" smtClean="0">
                <a:solidFill>
                  <a:schemeClr val="accent5">
                    <a:lumMod val="50000"/>
                  </a:schemeClr>
                </a:solidFill>
              </a:rPr>
              <a:t>ივლისი, 2020 წ.</a:t>
            </a:r>
            <a:endParaRPr lang="en-US" sz="1400" b="1" dirty="0">
              <a:solidFill>
                <a:schemeClr val="accent5">
                  <a:lumMod val="50000"/>
                </a:schemeClr>
              </a:solidFill>
            </a:endParaRPr>
          </a:p>
        </p:txBody>
      </p:sp>
      <p:pic>
        <p:nvPicPr>
          <p:cNvPr id="12" name="Picture 2" descr="Image result for nbg national bank of georgia">
            <a:extLst>
              <a:ext uri="{FF2B5EF4-FFF2-40B4-BE49-F238E27FC236}">
                <a16:creationId xmlns:a16="http://schemas.microsoft.com/office/drawing/2014/main" id="{1332B623-BAB3-469F-AD20-5A85A80603A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212" r="1935"/>
          <a:stretch/>
        </p:blipFill>
        <p:spPr bwMode="auto">
          <a:xfrm>
            <a:off x="2497749" y="4921528"/>
            <a:ext cx="3205968" cy="1113512"/>
          </a:xfrm>
          <a:prstGeom prst="rect">
            <a:avLst/>
          </a:prstGeom>
          <a:ln w="38100" cap="sq">
            <a:noFill/>
            <a:prstDash val="solid"/>
            <a:miter lim="800000"/>
          </a:ln>
          <a:effectLst/>
        </p:spPr>
      </p:pic>
      <p:sp>
        <p:nvSpPr>
          <p:cNvPr id="10" name="TextBox 9">
            <a:extLst>
              <a:ext uri="{FF2B5EF4-FFF2-40B4-BE49-F238E27FC236}">
                <a16:creationId xmlns:a16="http://schemas.microsoft.com/office/drawing/2014/main" id="{938AA6AE-B026-4C7D-A919-272C6B49FF69}"/>
              </a:ext>
            </a:extLst>
          </p:cNvPr>
          <p:cNvSpPr txBox="1"/>
          <p:nvPr/>
        </p:nvSpPr>
        <p:spPr>
          <a:xfrm>
            <a:off x="2322872" y="2367477"/>
            <a:ext cx="3852844" cy="400110"/>
          </a:xfrm>
          <a:prstGeom prst="rect">
            <a:avLst/>
          </a:prstGeom>
          <a:noFill/>
        </p:spPr>
        <p:txBody>
          <a:bodyPr wrap="square" rtlCol="0">
            <a:spAutoFit/>
          </a:bodyPr>
          <a:lstStyle/>
          <a:p>
            <a:pPr algn="ctr"/>
            <a:r>
              <a:rPr lang="ka-GE" sz="2000" b="1" dirty="0">
                <a:solidFill>
                  <a:schemeClr val="accent5">
                    <a:lumMod val="50000"/>
                  </a:schemeClr>
                </a:solidFill>
                <a:latin typeface="+mj-lt"/>
              </a:rPr>
              <a:t>მიკრო და მცირე ბიზნესის</a:t>
            </a:r>
            <a:endParaRPr lang="en-US" sz="2000" b="1" dirty="0">
              <a:solidFill>
                <a:schemeClr val="accent5">
                  <a:lumMod val="50000"/>
                </a:schemeClr>
              </a:solidFill>
              <a:latin typeface="+mj-lt"/>
            </a:endParaRPr>
          </a:p>
        </p:txBody>
      </p:sp>
    </p:spTree>
    <p:extLst>
      <p:ext uri="{BB962C8B-B14F-4D97-AF65-F5344CB8AC3E}">
        <p14:creationId xmlns:p14="http://schemas.microsoft.com/office/powerpoint/2010/main" val="253259042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78" y="159124"/>
            <a:ext cx="7564392" cy="792162"/>
          </a:xfrm>
        </p:spPr>
        <p:txBody>
          <a:bodyPr>
            <a:noAutofit/>
          </a:bodyPr>
          <a:lstStyle/>
          <a:p>
            <a:pPr lvl="0"/>
            <a:r>
              <a:rPr lang="ka-GE" sz="2800" dirty="0" smtClean="0">
                <a:solidFill>
                  <a:srgbClr val="C00000"/>
                </a:solidFill>
              </a:rPr>
              <a:t>ფინანსური ორგანიზაციის ვალდებულებები</a:t>
            </a:r>
            <a:endParaRPr lang="en-US" sz="2800" dirty="0">
              <a:solidFill>
                <a:srgbClr val="C00000"/>
              </a:solidFill>
            </a:endParaRPr>
          </a:p>
        </p:txBody>
      </p:sp>
      <p:sp>
        <p:nvSpPr>
          <p:cNvPr id="9"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9" name="Picture 18">
            <a:extLst>
              <a:ext uri="{FF2B5EF4-FFF2-40B4-BE49-F238E27FC236}">
                <a16:creationId xmlns:a16="http://schemas.microsoft.com/office/drawing/2014/main" id="{3FC6E09C-13B5-4A14-AD06-26BA37202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2525" y="1300249"/>
            <a:ext cx="757757" cy="1068040"/>
          </a:xfrm>
          <a:prstGeom prst="rect">
            <a:avLst/>
          </a:prstGeom>
        </p:spPr>
      </p:pic>
      <p:sp>
        <p:nvSpPr>
          <p:cNvPr id="20" name="TextBox 19"/>
          <p:cNvSpPr txBox="1"/>
          <p:nvPr/>
        </p:nvSpPr>
        <p:spPr>
          <a:xfrm>
            <a:off x="495929" y="2669310"/>
            <a:ext cx="6696363" cy="2585323"/>
          </a:xfrm>
          <a:prstGeom prst="rect">
            <a:avLst/>
          </a:prstGeom>
          <a:noFill/>
        </p:spPr>
        <p:txBody>
          <a:bodyPr wrap="square" rtlCol="0">
            <a:spAutoFit/>
          </a:bodyPr>
          <a:lstStyle/>
          <a:p>
            <a:r>
              <a:rPr lang="ka-GE" b="1" dirty="0" smtClean="0">
                <a:solidFill>
                  <a:schemeClr val="tx1">
                    <a:lumMod val="50000"/>
                  </a:schemeClr>
                </a:solidFill>
              </a:rPr>
              <a:t>ქვემოთ ჩამოთვლილი რომელი ლიმიტებია კანონმდებლობით დადგენილი?</a:t>
            </a:r>
          </a:p>
          <a:p>
            <a:endParaRPr lang="ka-GE" b="1" dirty="0">
              <a:solidFill>
                <a:schemeClr val="tx1">
                  <a:lumMod val="50000"/>
                </a:schemeClr>
              </a:solidFill>
            </a:endParaRPr>
          </a:p>
          <a:p>
            <a:r>
              <a:rPr lang="ka-GE" dirty="0" smtClean="0">
                <a:solidFill>
                  <a:schemeClr val="tx1">
                    <a:lumMod val="50000"/>
                  </a:schemeClr>
                </a:solidFill>
              </a:rPr>
              <a:t>ა) სესხის ეფექტური საპროცენტო განაკვეთი</a:t>
            </a:r>
          </a:p>
          <a:p>
            <a:r>
              <a:rPr lang="ka-GE" dirty="0" smtClean="0">
                <a:solidFill>
                  <a:schemeClr val="tx1">
                    <a:lumMod val="50000"/>
                  </a:schemeClr>
                </a:solidFill>
              </a:rPr>
              <a:t>ბ) ვადაგადაცილების </a:t>
            </a:r>
            <a:r>
              <a:rPr lang="ka-GE" dirty="0" err="1" smtClean="0">
                <a:solidFill>
                  <a:schemeClr val="tx1">
                    <a:lumMod val="50000"/>
                  </a:schemeClr>
                </a:solidFill>
              </a:rPr>
              <a:t>პირგასამტეხლოები</a:t>
            </a:r>
            <a:endParaRPr lang="ka-GE" dirty="0" smtClean="0">
              <a:solidFill>
                <a:schemeClr val="tx1">
                  <a:lumMod val="50000"/>
                </a:schemeClr>
              </a:solidFill>
            </a:endParaRPr>
          </a:p>
          <a:p>
            <a:r>
              <a:rPr lang="ka-GE" dirty="0" smtClean="0">
                <a:solidFill>
                  <a:schemeClr val="tx1">
                    <a:lumMod val="50000"/>
                  </a:schemeClr>
                </a:solidFill>
              </a:rPr>
              <a:t>გ) წინსწრებით დაფარვის საკომისიო/პირგასამტეხლო</a:t>
            </a:r>
          </a:p>
          <a:p>
            <a:r>
              <a:rPr lang="ka-GE" dirty="0" smtClean="0">
                <a:solidFill>
                  <a:schemeClr val="tx1">
                    <a:lumMod val="50000"/>
                  </a:schemeClr>
                </a:solidFill>
              </a:rPr>
              <a:t>დ) ყველა ზემოთ აღნიშნული</a:t>
            </a:r>
          </a:p>
          <a:p>
            <a:r>
              <a:rPr lang="ka-GE" dirty="0" smtClean="0">
                <a:solidFill>
                  <a:schemeClr val="tx1">
                    <a:lumMod val="50000"/>
                  </a:schemeClr>
                </a:solidFill>
              </a:rPr>
              <a:t>ე) მოქმედი კანონმდებლობა სესთან დაკავშირებით ლიმიტებს საერთოდ არ ითვალისწინებს</a:t>
            </a:r>
            <a:endParaRPr lang="en-US" dirty="0">
              <a:solidFill>
                <a:schemeClr val="tx1">
                  <a:lumMod val="50000"/>
                </a:schemeClr>
              </a:solidFill>
            </a:endParaRPr>
          </a:p>
        </p:txBody>
      </p:sp>
      <p:sp>
        <p:nvSpPr>
          <p:cNvPr id="22" name="Rectangle 21"/>
          <p:cNvSpPr/>
          <p:nvPr/>
        </p:nvSpPr>
        <p:spPr>
          <a:xfrm>
            <a:off x="1676400" y="1766349"/>
            <a:ext cx="3565236" cy="553998"/>
          </a:xfrm>
          <a:prstGeom prst="rect">
            <a:avLst/>
          </a:prstGeom>
          <a:noFill/>
        </p:spPr>
        <p:txBody>
          <a:bodyPr wrap="square" lIns="91440" tIns="45720" rIns="91440" bIns="45720">
            <a:spAutoFit/>
          </a:bodyPr>
          <a:lstStyle/>
          <a:p>
            <a:pPr algn="ctr"/>
            <a:r>
              <a:rPr lang="ka-GE" sz="3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გამოკითხვა</a:t>
            </a:r>
            <a:endParaRPr lang="en-US" sz="3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35748108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78" y="159124"/>
            <a:ext cx="7564392" cy="792162"/>
          </a:xfrm>
        </p:spPr>
        <p:txBody>
          <a:bodyPr>
            <a:noAutofit/>
          </a:bodyPr>
          <a:lstStyle/>
          <a:p>
            <a:pPr lvl="0"/>
            <a:r>
              <a:rPr lang="ka-GE" sz="2800" dirty="0" smtClean="0">
                <a:solidFill>
                  <a:srgbClr val="C00000"/>
                </a:solidFill>
              </a:rPr>
              <a:t>ფინანსური ორგანიზაციის ვალდებულებები</a:t>
            </a:r>
            <a:endParaRPr lang="en-US" sz="2800" dirty="0">
              <a:solidFill>
                <a:srgbClr val="C00000"/>
              </a:solidFill>
            </a:endParaRPr>
          </a:p>
        </p:txBody>
      </p:sp>
      <p:sp>
        <p:nvSpPr>
          <p:cNvPr id="9"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 name="Rectangle 4"/>
          <p:cNvSpPr/>
          <p:nvPr/>
        </p:nvSpPr>
        <p:spPr>
          <a:xfrm>
            <a:off x="112360" y="1097945"/>
            <a:ext cx="7098405" cy="1200329"/>
          </a:xfrm>
          <a:prstGeom prst="rect">
            <a:avLst/>
          </a:prstGeom>
          <a:noFill/>
        </p:spPr>
        <p:txBody>
          <a:bodyPr wrap="square" lIns="91440" tIns="45720" rIns="91440" bIns="45720">
            <a:spAutoFit/>
          </a:bodyPr>
          <a:lstStyle/>
          <a:p>
            <a:r>
              <a:rPr lang="ka-GE"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 მომსახურების ფასებთან დაკავშირებული ლიმიტები</a:t>
            </a: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TextBox 3"/>
          <p:cNvSpPr txBox="1"/>
          <p:nvPr/>
        </p:nvSpPr>
        <p:spPr>
          <a:xfrm>
            <a:off x="644678" y="2329479"/>
            <a:ext cx="6791563" cy="769441"/>
          </a:xfrm>
          <a:prstGeom prst="rect">
            <a:avLst/>
          </a:prstGeom>
          <a:noFill/>
        </p:spPr>
        <p:txBody>
          <a:bodyPr wrap="square" rtlCol="0">
            <a:spAutoFit/>
          </a:bodyPr>
          <a:lstStyle/>
          <a:p>
            <a:pPr marL="285750" indent="-285750">
              <a:buFont typeface="Wingdings" panose="05000000000000000000" pitchFamily="2" charset="2"/>
              <a:buChar char="ü"/>
            </a:pPr>
            <a:r>
              <a:rPr lang="ka-GE" sz="2200" dirty="0"/>
              <a:t>სესხის ეფექტური საპროცენტო განაკვეთის ლიმიტი</a:t>
            </a:r>
          </a:p>
        </p:txBody>
      </p:sp>
      <p:sp>
        <p:nvSpPr>
          <p:cNvPr id="6" name="TextBox 5"/>
          <p:cNvSpPr txBox="1"/>
          <p:nvPr/>
        </p:nvSpPr>
        <p:spPr>
          <a:xfrm>
            <a:off x="644678" y="3184321"/>
            <a:ext cx="6188364" cy="1107996"/>
          </a:xfrm>
          <a:prstGeom prst="rect">
            <a:avLst/>
          </a:prstGeom>
          <a:noFill/>
        </p:spPr>
        <p:txBody>
          <a:bodyPr wrap="square" rtlCol="0">
            <a:spAutoFit/>
          </a:bodyPr>
          <a:lstStyle/>
          <a:p>
            <a:pPr marL="285750" indent="-285750">
              <a:buFont typeface="Wingdings" panose="05000000000000000000" pitchFamily="2" charset="2"/>
              <a:buChar char="ü"/>
            </a:pPr>
            <a:r>
              <a:rPr lang="ka-GE" sz="2200" dirty="0"/>
              <a:t>ვადაგადაცილების და ჯამურად დარიცხული დამატებითი ხარჯების ლიმიტები</a:t>
            </a:r>
          </a:p>
        </p:txBody>
      </p:sp>
      <p:sp>
        <p:nvSpPr>
          <p:cNvPr id="7" name="TextBox 6"/>
          <p:cNvSpPr txBox="1"/>
          <p:nvPr/>
        </p:nvSpPr>
        <p:spPr>
          <a:xfrm>
            <a:off x="644678" y="4386715"/>
            <a:ext cx="5809673" cy="2123658"/>
          </a:xfrm>
          <a:prstGeom prst="rect">
            <a:avLst/>
          </a:prstGeom>
          <a:noFill/>
        </p:spPr>
        <p:txBody>
          <a:bodyPr wrap="square" rtlCol="0">
            <a:spAutoFit/>
          </a:bodyPr>
          <a:lstStyle/>
          <a:p>
            <a:pPr marL="285750" indent="-285750">
              <a:buFont typeface="Wingdings" panose="05000000000000000000" pitchFamily="2" charset="2"/>
              <a:buChar char="ü"/>
            </a:pPr>
            <a:r>
              <a:rPr lang="ka-GE" sz="2200" dirty="0"/>
              <a:t>სესხის წინსწრებით დაფარვის საკომისიოს ლიმიტები:</a:t>
            </a:r>
          </a:p>
          <a:p>
            <a:pPr marL="1257300" lvl="2" indent="-342900">
              <a:buFont typeface="Arial" panose="020B0604020202020204" pitchFamily="34" charset="0"/>
              <a:buChar char="•"/>
            </a:pPr>
            <a:r>
              <a:rPr lang="ka-GE" sz="2200" dirty="0" smtClean="0"/>
              <a:t>0</a:t>
            </a:r>
            <a:endParaRPr lang="ka-GE" sz="2200" dirty="0"/>
          </a:p>
          <a:p>
            <a:pPr marL="1257300" lvl="2" indent="-342900">
              <a:buFont typeface="Arial" panose="020B0604020202020204" pitchFamily="34" charset="0"/>
              <a:buChar char="•"/>
            </a:pPr>
            <a:r>
              <a:rPr lang="ka-GE" sz="2200" dirty="0"/>
              <a:t>მაქს 0,5%</a:t>
            </a:r>
          </a:p>
          <a:p>
            <a:pPr marL="1257300" lvl="2" indent="-342900">
              <a:buFont typeface="Arial" panose="020B0604020202020204" pitchFamily="34" charset="0"/>
              <a:buChar char="•"/>
            </a:pPr>
            <a:r>
              <a:rPr lang="ka-GE" sz="2200" dirty="0"/>
              <a:t>მაქს. 1%</a:t>
            </a:r>
          </a:p>
          <a:p>
            <a:pPr marL="1257300" lvl="2" indent="-342900">
              <a:buFont typeface="Arial" panose="020B0604020202020204" pitchFamily="34" charset="0"/>
              <a:buChar char="•"/>
            </a:pPr>
            <a:r>
              <a:rPr lang="ka-GE" sz="2200" dirty="0"/>
              <a:t>მაქს. 2%</a:t>
            </a:r>
          </a:p>
        </p:txBody>
      </p:sp>
      <p:pic>
        <p:nvPicPr>
          <p:cNvPr id="13" name="Picture 12"/>
          <p:cNvPicPr>
            <a:picLocks noChangeAspect="1"/>
          </p:cNvPicPr>
          <p:nvPr/>
        </p:nvPicPr>
        <p:blipFill>
          <a:blip r:embed="rId3"/>
          <a:stretch>
            <a:fillRect/>
          </a:stretch>
        </p:blipFill>
        <p:spPr>
          <a:xfrm>
            <a:off x="5772331" y="4987636"/>
            <a:ext cx="1848245" cy="1865358"/>
          </a:xfrm>
          <a:prstGeom prst="rect">
            <a:avLst/>
          </a:prstGeom>
        </p:spPr>
      </p:pic>
    </p:spTree>
    <p:extLst>
      <p:ext uri="{BB962C8B-B14F-4D97-AF65-F5344CB8AC3E}">
        <p14:creationId xmlns:p14="http://schemas.microsoft.com/office/powerpoint/2010/main" val="784548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3" presetClass="emph" presetSubtype="2" fill="hold" grpId="0" nodeType="withEffect">
                                  <p:stCondLst>
                                    <p:cond delay="0"/>
                                  </p:stCondLst>
                                  <p:childTnLst>
                                    <p:animClr clrSpc="rgb" dir="cw">
                                      <p:cBhvr override="childStyle">
                                        <p:cTn id="8" dur="10" fill="hold"/>
                                        <p:tgtEl>
                                          <p:spTgt spid="4"/>
                                        </p:tgtEl>
                                        <p:attrNameLst>
                                          <p:attrName>style.color</p:attrName>
                                        </p:attrNameLst>
                                      </p:cBhvr>
                                      <p:to>
                                        <a:srgbClr val="FF0000"/>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2" nodeType="clickEffect">
                                  <p:stCondLst>
                                    <p:cond delay="0"/>
                                  </p:stCondLst>
                                  <p:childTnLst>
                                    <p:animClr clrSpc="rgb" dir="cw">
                                      <p:cBhvr override="childStyle">
                                        <p:cTn id="12" dur="250" fill="hold"/>
                                        <p:tgtEl>
                                          <p:spTgt spid="4"/>
                                        </p:tgtEl>
                                        <p:attrNameLst>
                                          <p:attrName>style.color</p:attrName>
                                        </p:attrNameLst>
                                      </p:cBhvr>
                                      <p:to>
                                        <a:srgbClr val="2F3031"/>
                                      </p:to>
                                    </p:animClr>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3" presetClass="emph" presetSubtype="2" fill="hold" nodeType="withEffect">
                                  <p:stCondLst>
                                    <p:cond delay="0"/>
                                  </p:stCondLst>
                                  <p:childTnLst>
                                    <p:animClr clrSpc="rgb" dir="cw">
                                      <p:cBhvr override="childStyle">
                                        <p:cTn id="16" dur="250" fill="hold"/>
                                        <p:tgtEl>
                                          <p:spTgt spid="6"/>
                                        </p:tgtEl>
                                        <p:attrNameLst>
                                          <p:attrName>style.color</p:attrName>
                                        </p:attrNameLst>
                                      </p:cBhvr>
                                      <p:to>
                                        <a:srgbClr val="FF0000"/>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300" fill="hold"/>
                                        <p:tgtEl>
                                          <p:spTgt spid="6"/>
                                        </p:tgtEl>
                                        <p:attrNameLst>
                                          <p:attrName>style.color</p:attrName>
                                        </p:attrNameLst>
                                      </p:cBhvr>
                                      <p:to>
                                        <a:srgbClr val="2F3031"/>
                                      </p:to>
                                    </p:animClr>
                                  </p:childTnLst>
                                </p:cTn>
                              </p:par>
                              <p:par>
                                <p:cTn id="21" presetID="1"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3" presetClass="emph" presetSubtype="2" fill="hold" grpId="0" nodeType="withEffect">
                                  <p:stCondLst>
                                    <p:cond delay="0"/>
                                  </p:stCondLst>
                                  <p:childTnLst>
                                    <p:animClr clrSpc="rgb" dir="cw">
                                      <p:cBhvr override="childStyle">
                                        <p:cTn id="24" dur="250" fill="hold"/>
                                        <p:tgtEl>
                                          <p:spTgt spid="7"/>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6" grpId="0"/>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78" y="159124"/>
            <a:ext cx="7564392" cy="792162"/>
          </a:xfrm>
        </p:spPr>
        <p:txBody>
          <a:bodyPr>
            <a:noAutofit/>
          </a:bodyPr>
          <a:lstStyle/>
          <a:p>
            <a:pPr lvl="0"/>
            <a:r>
              <a:rPr lang="ka-GE" sz="2800" dirty="0" smtClean="0">
                <a:solidFill>
                  <a:srgbClr val="C00000"/>
                </a:solidFill>
              </a:rPr>
              <a:t>ფინანსური ორგანიზაციის ვალდებულებები</a:t>
            </a:r>
            <a:endParaRPr lang="en-US" sz="2800" dirty="0">
              <a:solidFill>
                <a:srgbClr val="C00000"/>
              </a:solidFill>
            </a:endParaRPr>
          </a:p>
        </p:txBody>
      </p:sp>
      <p:sp>
        <p:nvSpPr>
          <p:cNvPr id="9"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 name="Rectangle 4"/>
          <p:cNvSpPr/>
          <p:nvPr/>
        </p:nvSpPr>
        <p:spPr>
          <a:xfrm>
            <a:off x="721865" y="1827618"/>
            <a:ext cx="7098405" cy="1200329"/>
          </a:xfrm>
          <a:prstGeom prst="rect">
            <a:avLst/>
          </a:prstGeom>
          <a:noFill/>
        </p:spPr>
        <p:txBody>
          <a:bodyPr wrap="square" lIns="91440" tIns="45720" rIns="91440" bIns="45720">
            <a:spAutoFit/>
          </a:bodyPr>
          <a:lstStyle/>
          <a:p>
            <a:r>
              <a:rPr lang="ka-GE"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 მომხმარებელთან ურთიერთობის სტანდარტები</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TextBox 3"/>
          <p:cNvSpPr txBox="1"/>
          <p:nvPr/>
        </p:nvSpPr>
        <p:spPr>
          <a:xfrm>
            <a:off x="454760" y="3799671"/>
            <a:ext cx="6345382" cy="430887"/>
          </a:xfrm>
          <a:prstGeom prst="rect">
            <a:avLst/>
          </a:prstGeom>
          <a:noFill/>
        </p:spPr>
        <p:txBody>
          <a:bodyPr wrap="square" rtlCol="0">
            <a:spAutoFit/>
          </a:bodyPr>
          <a:lstStyle/>
          <a:p>
            <a:pPr marL="285750" indent="-285750">
              <a:buFont typeface="Wingdings" panose="05000000000000000000" pitchFamily="2" charset="2"/>
              <a:buChar char="ü"/>
            </a:pPr>
            <a:r>
              <a:rPr lang="ka-GE" sz="2200" dirty="0" smtClean="0"/>
              <a:t>ეთიკური ნორმების დაცვის ვალდებულება</a:t>
            </a:r>
          </a:p>
        </p:txBody>
      </p:sp>
      <p:pic>
        <p:nvPicPr>
          <p:cNvPr id="10" name="Picture 9"/>
          <p:cNvPicPr>
            <a:picLocks noChangeAspect="1"/>
          </p:cNvPicPr>
          <p:nvPr/>
        </p:nvPicPr>
        <p:blipFill>
          <a:blip r:embed="rId3"/>
          <a:stretch>
            <a:fillRect/>
          </a:stretch>
        </p:blipFill>
        <p:spPr>
          <a:xfrm>
            <a:off x="5089237" y="4649454"/>
            <a:ext cx="2561070" cy="2208546"/>
          </a:xfrm>
          <a:prstGeom prst="rect">
            <a:avLst/>
          </a:prstGeom>
        </p:spPr>
      </p:pic>
    </p:spTree>
    <p:extLst>
      <p:ext uri="{BB962C8B-B14F-4D97-AF65-F5344CB8AC3E}">
        <p14:creationId xmlns:p14="http://schemas.microsoft.com/office/powerpoint/2010/main" val="40655633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78" y="159124"/>
            <a:ext cx="7564392" cy="792162"/>
          </a:xfrm>
        </p:spPr>
        <p:txBody>
          <a:bodyPr>
            <a:noAutofit/>
          </a:bodyPr>
          <a:lstStyle/>
          <a:p>
            <a:pPr lvl="0"/>
            <a:r>
              <a:rPr lang="ka-GE" sz="2800" dirty="0" smtClean="0">
                <a:solidFill>
                  <a:srgbClr val="C00000"/>
                </a:solidFill>
              </a:rPr>
              <a:t>ფინანსური ორგანიზაციის ვალდებულებები</a:t>
            </a:r>
            <a:endParaRPr lang="en-US" sz="2800" dirty="0">
              <a:solidFill>
                <a:srgbClr val="C00000"/>
              </a:solidFill>
            </a:endParaRPr>
          </a:p>
        </p:txBody>
      </p:sp>
      <p:sp>
        <p:nvSpPr>
          <p:cNvPr id="9"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6" name="Rectangle 5"/>
          <p:cNvSpPr/>
          <p:nvPr/>
        </p:nvSpPr>
        <p:spPr>
          <a:xfrm>
            <a:off x="255878" y="1804527"/>
            <a:ext cx="7098405" cy="1200329"/>
          </a:xfrm>
          <a:prstGeom prst="rect">
            <a:avLst/>
          </a:prstGeom>
          <a:noFill/>
        </p:spPr>
        <p:txBody>
          <a:bodyPr wrap="square" lIns="91440" tIns="45720" rIns="91440" bIns="45720">
            <a:spAutoFit/>
          </a:bodyPr>
          <a:lstStyle/>
          <a:p>
            <a:r>
              <a:rPr lang="ka-GE"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 მომხმარებლის პრეტენზიების განხილვის სტანდარტები</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TextBox 6"/>
          <p:cNvSpPr txBox="1"/>
          <p:nvPr/>
        </p:nvSpPr>
        <p:spPr>
          <a:xfrm>
            <a:off x="542506" y="3473376"/>
            <a:ext cx="6345382" cy="769441"/>
          </a:xfrm>
          <a:prstGeom prst="rect">
            <a:avLst/>
          </a:prstGeom>
          <a:noFill/>
        </p:spPr>
        <p:txBody>
          <a:bodyPr wrap="square" rtlCol="0">
            <a:spAutoFit/>
          </a:bodyPr>
          <a:lstStyle/>
          <a:p>
            <a:pPr marL="285750" indent="-285750">
              <a:buFont typeface="Wingdings" panose="05000000000000000000" pitchFamily="2" charset="2"/>
              <a:buChar char="ü"/>
            </a:pPr>
            <a:r>
              <a:rPr lang="ka-GE" sz="2200" dirty="0" smtClean="0"/>
              <a:t>პრეტენზიის მიღების და განხილვის ვალდებულება</a:t>
            </a:r>
          </a:p>
        </p:txBody>
      </p:sp>
      <p:pic>
        <p:nvPicPr>
          <p:cNvPr id="3" name="Picture 2"/>
          <p:cNvPicPr>
            <a:picLocks noChangeAspect="1"/>
          </p:cNvPicPr>
          <p:nvPr/>
        </p:nvPicPr>
        <p:blipFill>
          <a:blip r:embed="rId3"/>
          <a:stretch>
            <a:fillRect/>
          </a:stretch>
        </p:blipFill>
        <p:spPr>
          <a:xfrm>
            <a:off x="5320145" y="5062953"/>
            <a:ext cx="2318760" cy="1795047"/>
          </a:xfrm>
          <a:prstGeom prst="rect">
            <a:avLst/>
          </a:prstGeom>
        </p:spPr>
      </p:pic>
    </p:spTree>
    <p:extLst>
      <p:ext uri="{BB962C8B-B14F-4D97-AF65-F5344CB8AC3E}">
        <p14:creationId xmlns:p14="http://schemas.microsoft.com/office/powerpoint/2010/main" val="425051553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78" y="159124"/>
            <a:ext cx="7564392" cy="792162"/>
          </a:xfrm>
        </p:spPr>
        <p:txBody>
          <a:bodyPr>
            <a:noAutofit/>
          </a:bodyPr>
          <a:lstStyle/>
          <a:p>
            <a:pPr lvl="0"/>
            <a:r>
              <a:rPr lang="ka-GE" sz="2800" dirty="0" smtClean="0">
                <a:solidFill>
                  <a:srgbClr val="C00000"/>
                </a:solidFill>
              </a:rPr>
              <a:t>პრეტენზიის დაფიქსირება ეროვნულ ბანკში</a:t>
            </a:r>
            <a:endParaRPr lang="en-US" sz="2800" dirty="0">
              <a:solidFill>
                <a:srgbClr val="C00000"/>
              </a:solidFill>
            </a:endParaRPr>
          </a:p>
        </p:txBody>
      </p:sp>
      <p:sp>
        <p:nvSpPr>
          <p:cNvPr id="9"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9" name="Picture 18">
            <a:extLst>
              <a:ext uri="{FF2B5EF4-FFF2-40B4-BE49-F238E27FC236}">
                <a16:creationId xmlns:a16="http://schemas.microsoft.com/office/drawing/2014/main" id="{3FC6E09C-13B5-4A14-AD06-26BA37202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2525" y="1300249"/>
            <a:ext cx="757757" cy="1068040"/>
          </a:xfrm>
          <a:prstGeom prst="rect">
            <a:avLst/>
          </a:prstGeom>
        </p:spPr>
      </p:pic>
      <p:sp>
        <p:nvSpPr>
          <p:cNvPr id="20" name="TextBox 19"/>
          <p:cNvSpPr txBox="1"/>
          <p:nvPr/>
        </p:nvSpPr>
        <p:spPr>
          <a:xfrm>
            <a:off x="495929" y="2669310"/>
            <a:ext cx="6696363" cy="2862322"/>
          </a:xfrm>
          <a:prstGeom prst="rect">
            <a:avLst/>
          </a:prstGeom>
          <a:noFill/>
        </p:spPr>
        <p:txBody>
          <a:bodyPr wrap="square" rtlCol="0">
            <a:spAutoFit/>
          </a:bodyPr>
          <a:lstStyle/>
          <a:p>
            <a:r>
              <a:rPr lang="ka-GE" b="1" dirty="0" smtClean="0">
                <a:solidFill>
                  <a:schemeClr val="tx1">
                    <a:lumMod val="50000"/>
                  </a:schemeClr>
                </a:solidFill>
              </a:rPr>
              <a:t>აქვს თუ არა უფლება მომხმარებელს პრეტენზია დააფიქსიროს ეროვნულ ბანკში იქამდე, სანამ მომსახურე ფინანსურ ორგანიზაციაში გაარკვევს საკითხს?</a:t>
            </a:r>
          </a:p>
          <a:p>
            <a:endParaRPr lang="ka-GE" b="1" dirty="0">
              <a:solidFill>
                <a:schemeClr val="tx1">
                  <a:lumMod val="50000"/>
                </a:schemeClr>
              </a:solidFill>
            </a:endParaRPr>
          </a:p>
          <a:p>
            <a:r>
              <a:rPr lang="ka-GE" dirty="0" smtClean="0">
                <a:solidFill>
                  <a:schemeClr val="tx1">
                    <a:lumMod val="50000"/>
                  </a:schemeClr>
                </a:solidFill>
              </a:rPr>
              <a:t>ა) არ აქვს, თავდაპირველად მომსახურე ფინანსურ ორგანიზაციას უნდა მიმართოს;</a:t>
            </a:r>
          </a:p>
          <a:p>
            <a:r>
              <a:rPr lang="ka-GE" dirty="0" smtClean="0">
                <a:solidFill>
                  <a:schemeClr val="tx1">
                    <a:lumMod val="50000"/>
                  </a:schemeClr>
                </a:solidFill>
              </a:rPr>
              <a:t>ბ) მომხმარებელს უფლება აქვს პრეტენზიით პირდაპირ ეროვნულ ბანკს მიმართოს</a:t>
            </a:r>
          </a:p>
          <a:p>
            <a:r>
              <a:rPr lang="ka-GE" dirty="0" smtClean="0">
                <a:solidFill>
                  <a:schemeClr val="tx1">
                    <a:lumMod val="50000"/>
                  </a:schemeClr>
                </a:solidFill>
              </a:rPr>
              <a:t>გ) ეროვნული ბანკი მომხმარებელთა მხრიდან პრეტენზიებს საერთოდ არ იღებს</a:t>
            </a:r>
            <a:endParaRPr lang="en-US" dirty="0">
              <a:solidFill>
                <a:schemeClr val="tx1">
                  <a:lumMod val="50000"/>
                </a:schemeClr>
              </a:solidFill>
            </a:endParaRPr>
          </a:p>
        </p:txBody>
      </p:sp>
      <p:sp>
        <p:nvSpPr>
          <p:cNvPr id="22" name="Rectangle 21"/>
          <p:cNvSpPr/>
          <p:nvPr/>
        </p:nvSpPr>
        <p:spPr>
          <a:xfrm>
            <a:off x="1676400" y="1766349"/>
            <a:ext cx="3565236" cy="553998"/>
          </a:xfrm>
          <a:prstGeom prst="rect">
            <a:avLst/>
          </a:prstGeom>
          <a:noFill/>
        </p:spPr>
        <p:txBody>
          <a:bodyPr wrap="square" lIns="91440" tIns="45720" rIns="91440" bIns="45720">
            <a:spAutoFit/>
          </a:bodyPr>
          <a:lstStyle/>
          <a:p>
            <a:pPr algn="ctr"/>
            <a:r>
              <a:rPr lang="ka-GE" sz="3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გამოკითხვა</a:t>
            </a:r>
            <a:endParaRPr lang="en-US" sz="3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24297684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F7C5E4E-105C-43B1-AA39-D5BD486AD83C}" type="slidenum">
              <a:rPr lang="ru-RU" smtClean="0"/>
              <a:pPr/>
              <a:t>15</a:t>
            </a:fld>
            <a:endParaRPr lang="ru-RU"/>
          </a:p>
        </p:txBody>
      </p:sp>
      <p:sp>
        <p:nvSpPr>
          <p:cNvPr id="5" name="TextBox 4"/>
          <p:cNvSpPr txBox="1"/>
          <p:nvPr/>
        </p:nvSpPr>
        <p:spPr>
          <a:xfrm>
            <a:off x="559131" y="415607"/>
            <a:ext cx="7200800" cy="492443"/>
          </a:xfrm>
          <a:prstGeom prst="rect">
            <a:avLst/>
          </a:prstGeom>
          <a:noFill/>
        </p:spPr>
        <p:txBody>
          <a:bodyPr wrap="square" rtlCol="0">
            <a:spAutoFit/>
          </a:bodyPr>
          <a:lstStyle/>
          <a:p>
            <a:r>
              <a:rPr lang="ka-GE" sz="2600" b="1" dirty="0" smtClean="0">
                <a:solidFill>
                  <a:srgbClr val="C00000"/>
                </a:solidFill>
              </a:rPr>
              <a:t>პრეტენზიის განხილვის ეტაპები</a:t>
            </a:r>
            <a:r>
              <a:rPr lang="en-US" sz="2600" b="1" dirty="0" smtClean="0">
                <a:solidFill>
                  <a:srgbClr val="C00000"/>
                </a:solidFill>
              </a:rPr>
              <a:t> </a:t>
            </a:r>
            <a:r>
              <a:rPr lang="ka-GE" sz="2600" b="1" dirty="0" smtClean="0">
                <a:solidFill>
                  <a:srgbClr val="C00000"/>
                </a:solidFill>
              </a:rPr>
              <a:t>სებ-ში</a:t>
            </a:r>
            <a:endParaRPr lang="en-US" sz="2600" b="1" dirty="0">
              <a:solidFill>
                <a:srgbClr val="C00000"/>
              </a:solidFill>
            </a:endParaRPr>
          </a:p>
        </p:txBody>
      </p:sp>
      <p:pic>
        <p:nvPicPr>
          <p:cNvPr id="7" name="Picture 6"/>
          <p:cNvPicPr>
            <a:picLocks noChangeAspect="1"/>
          </p:cNvPicPr>
          <p:nvPr/>
        </p:nvPicPr>
        <p:blipFill>
          <a:blip r:embed="rId2"/>
          <a:stretch>
            <a:fillRect/>
          </a:stretch>
        </p:blipFill>
        <p:spPr>
          <a:xfrm>
            <a:off x="6452292" y="2261062"/>
            <a:ext cx="2615278" cy="2428321"/>
          </a:xfrm>
          <a:prstGeom prst="rect">
            <a:avLst/>
          </a:prstGeom>
        </p:spPr>
      </p:pic>
      <p:sp>
        <p:nvSpPr>
          <p:cNvPr id="10" name="Down Arrow 9"/>
          <p:cNvSpPr/>
          <p:nvPr/>
        </p:nvSpPr>
        <p:spPr>
          <a:xfrm>
            <a:off x="3519054" y="5648037"/>
            <a:ext cx="452582" cy="42487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Rectangle 10"/>
          <p:cNvSpPr/>
          <p:nvPr/>
        </p:nvSpPr>
        <p:spPr>
          <a:xfrm>
            <a:off x="792469" y="1326789"/>
            <a:ext cx="7098405" cy="492443"/>
          </a:xfrm>
          <a:prstGeom prst="rect">
            <a:avLst/>
          </a:prstGeom>
          <a:noFill/>
        </p:spPr>
        <p:txBody>
          <a:bodyPr wrap="square" lIns="91440" tIns="45720" rIns="91440" bIns="45720">
            <a:spAutoFit/>
          </a:bodyPr>
          <a:lstStyle/>
          <a:p>
            <a:r>
              <a:rPr lang="ka-GE" sz="2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 პრეტენზიის დაფიქსირება</a:t>
            </a:r>
            <a:endParaRPr lang="en-US" sz="2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3" name="Rectangle 12"/>
          <p:cNvSpPr/>
          <p:nvPr/>
        </p:nvSpPr>
        <p:spPr>
          <a:xfrm>
            <a:off x="792470" y="2861454"/>
            <a:ext cx="7098405" cy="892552"/>
          </a:xfrm>
          <a:prstGeom prst="rect">
            <a:avLst/>
          </a:prstGeom>
          <a:noFill/>
        </p:spPr>
        <p:txBody>
          <a:bodyPr wrap="square" lIns="91440" tIns="45720" rIns="91440" bIns="45720">
            <a:spAutoFit/>
          </a:bodyPr>
          <a:lstStyle/>
          <a:p>
            <a:r>
              <a:rPr lang="ka-GE" sz="2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 საკითხის მოკვლევა ფინანსურ ორგანიზაციაში</a:t>
            </a:r>
            <a:endParaRPr lang="en-US" sz="2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4" name="Rectangle 13"/>
          <p:cNvSpPr/>
          <p:nvPr/>
        </p:nvSpPr>
        <p:spPr>
          <a:xfrm>
            <a:off x="-30149" y="4356921"/>
            <a:ext cx="7098405" cy="892552"/>
          </a:xfrm>
          <a:prstGeom prst="rect">
            <a:avLst/>
          </a:prstGeom>
          <a:noFill/>
        </p:spPr>
        <p:txBody>
          <a:bodyPr wrap="square" lIns="91440" tIns="45720" rIns="91440" bIns="45720">
            <a:spAutoFit/>
          </a:bodyPr>
          <a:lstStyle/>
          <a:p>
            <a:pPr algn="ctr"/>
            <a:r>
              <a:rPr lang="ka-GE" sz="2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 მოკვლეული საკითხების მოქმედ ნორმებთან შესაბამისობის შესწავლა</a:t>
            </a:r>
            <a:endParaRPr lang="en-US" sz="2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5" name="Rectangle 14"/>
          <p:cNvSpPr/>
          <p:nvPr/>
        </p:nvSpPr>
        <p:spPr>
          <a:xfrm>
            <a:off x="-213390" y="6160655"/>
            <a:ext cx="7681682" cy="492443"/>
          </a:xfrm>
          <a:prstGeom prst="rect">
            <a:avLst/>
          </a:prstGeom>
          <a:noFill/>
        </p:spPr>
        <p:txBody>
          <a:bodyPr wrap="square" lIns="91440" tIns="45720" rIns="91440" bIns="45720">
            <a:spAutoFit/>
          </a:bodyPr>
          <a:lstStyle/>
          <a:p>
            <a:pPr algn="ctr"/>
            <a:r>
              <a:rPr lang="ka-GE" sz="2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 შედეგებზე მხარეების ინფორმირება</a:t>
            </a:r>
            <a:endParaRPr lang="en-US" sz="2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6" name="Down Arrow 15"/>
          <p:cNvSpPr/>
          <p:nvPr/>
        </p:nvSpPr>
        <p:spPr>
          <a:xfrm>
            <a:off x="3174869" y="1950272"/>
            <a:ext cx="452582" cy="42487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8" name="Down Arrow 17"/>
          <p:cNvSpPr/>
          <p:nvPr/>
        </p:nvSpPr>
        <p:spPr>
          <a:xfrm>
            <a:off x="3292763" y="3787642"/>
            <a:ext cx="452582" cy="42487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03149653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78" y="159124"/>
            <a:ext cx="7564392" cy="792162"/>
          </a:xfrm>
        </p:spPr>
        <p:txBody>
          <a:bodyPr>
            <a:noAutofit/>
          </a:bodyPr>
          <a:lstStyle/>
          <a:p>
            <a:pPr lvl="0"/>
            <a:r>
              <a:rPr lang="ka-GE" sz="2800" dirty="0" smtClean="0">
                <a:solidFill>
                  <a:srgbClr val="C00000"/>
                </a:solidFill>
              </a:rPr>
              <a:t>პრეტენზიის დაფიქსირება ეროვნულ ბანკში</a:t>
            </a:r>
            <a:endParaRPr lang="en-US" sz="2800" dirty="0">
              <a:solidFill>
                <a:srgbClr val="C00000"/>
              </a:solidFill>
            </a:endParaRPr>
          </a:p>
        </p:txBody>
      </p:sp>
      <p:sp>
        <p:nvSpPr>
          <p:cNvPr id="9"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9" name="Picture 18">
            <a:extLst>
              <a:ext uri="{FF2B5EF4-FFF2-40B4-BE49-F238E27FC236}">
                <a16:creationId xmlns:a16="http://schemas.microsoft.com/office/drawing/2014/main" id="{3FC6E09C-13B5-4A14-AD06-26BA37202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2525" y="1300249"/>
            <a:ext cx="757757" cy="1068040"/>
          </a:xfrm>
          <a:prstGeom prst="rect">
            <a:avLst/>
          </a:prstGeom>
        </p:spPr>
      </p:pic>
      <p:sp>
        <p:nvSpPr>
          <p:cNvPr id="20" name="TextBox 19"/>
          <p:cNvSpPr txBox="1"/>
          <p:nvPr/>
        </p:nvSpPr>
        <p:spPr>
          <a:xfrm>
            <a:off x="495929" y="2669310"/>
            <a:ext cx="6696363" cy="2031325"/>
          </a:xfrm>
          <a:prstGeom prst="rect">
            <a:avLst/>
          </a:prstGeom>
          <a:noFill/>
        </p:spPr>
        <p:txBody>
          <a:bodyPr wrap="square" rtlCol="0">
            <a:spAutoFit/>
          </a:bodyPr>
          <a:lstStyle/>
          <a:p>
            <a:r>
              <a:rPr lang="ka-GE" b="1" dirty="0" smtClean="0">
                <a:solidFill>
                  <a:schemeClr val="tx1">
                    <a:lumMod val="50000"/>
                  </a:schemeClr>
                </a:solidFill>
              </a:rPr>
              <a:t>როგორ შეიძლება ეროვნულ ბანკში დააფიქსიროთ პრეტენზია?</a:t>
            </a:r>
          </a:p>
          <a:p>
            <a:endParaRPr lang="ka-GE" b="1" dirty="0">
              <a:solidFill>
                <a:schemeClr val="tx1">
                  <a:lumMod val="50000"/>
                </a:schemeClr>
              </a:solidFill>
            </a:endParaRPr>
          </a:p>
          <a:p>
            <a:r>
              <a:rPr lang="ka-GE" dirty="0" smtClean="0">
                <a:solidFill>
                  <a:schemeClr val="tx1">
                    <a:lumMod val="50000"/>
                  </a:schemeClr>
                </a:solidFill>
              </a:rPr>
              <a:t>ა) ელექტრონული ფოსტის საშუალებით;</a:t>
            </a:r>
          </a:p>
          <a:p>
            <a:r>
              <a:rPr lang="ka-GE" dirty="0" smtClean="0">
                <a:solidFill>
                  <a:schemeClr val="tx1">
                    <a:lumMod val="50000"/>
                  </a:schemeClr>
                </a:solidFill>
              </a:rPr>
              <a:t>ბ) ტელეფონზე/ცხელ ხაზზე დარეკვით</a:t>
            </a:r>
          </a:p>
          <a:p>
            <a:r>
              <a:rPr lang="ka-GE" dirty="0" smtClean="0">
                <a:solidFill>
                  <a:schemeClr val="tx1">
                    <a:lumMod val="50000"/>
                  </a:schemeClr>
                </a:solidFill>
              </a:rPr>
              <a:t>გ) ეროვნულ ბანკში მოსვლით და განცხადების დატოვებით;</a:t>
            </a:r>
          </a:p>
          <a:p>
            <a:r>
              <a:rPr lang="ka-GE" dirty="0" smtClean="0">
                <a:solidFill>
                  <a:schemeClr val="tx1">
                    <a:lumMod val="50000"/>
                  </a:schemeClr>
                </a:solidFill>
              </a:rPr>
              <a:t>დ) ყველა ზემოთ ჩამოთვლილი გზით</a:t>
            </a:r>
            <a:endParaRPr lang="en-US" dirty="0">
              <a:solidFill>
                <a:schemeClr val="tx1">
                  <a:lumMod val="50000"/>
                </a:schemeClr>
              </a:solidFill>
            </a:endParaRPr>
          </a:p>
        </p:txBody>
      </p:sp>
      <p:sp>
        <p:nvSpPr>
          <p:cNvPr id="22" name="Rectangle 21"/>
          <p:cNvSpPr/>
          <p:nvPr/>
        </p:nvSpPr>
        <p:spPr>
          <a:xfrm>
            <a:off x="1676400" y="1766349"/>
            <a:ext cx="3565236" cy="553998"/>
          </a:xfrm>
          <a:prstGeom prst="rect">
            <a:avLst/>
          </a:prstGeom>
          <a:noFill/>
        </p:spPr>
        <p:txBody>
          <a:bodyPr wrap="square" lIns="91440" tIns="45720" rIns="91440" bIns="45720">
            <a:spAutoFit/>
          </a:bodyPr>
          <a:lstStyle/>
          <a:p>
            <a:pPr algn="ctr"/>
            <a:r>
              <a:rPr lang="ka-GE" sz="3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გამოკითხვა</a:t>
            </a:r>
            <a:endParaRPr lang="en-US" sz="3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35058504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78" y="159124"/>
            <a:ext cx="7564392" cy="792162"/>
          </a:xfrm>
        </p:spPr>
        <p:txBody>
          <a:bodyPr>
            <a:noAutofit/>
          </a:bodyPr>
          <a:lstStyle/>
          <a:p>
            <a:pPr lvl="0"/>
            <a:r>
              <a:rPr lang="ka-GE" sz="2800" dirty="0" smtClean="0">
                <a:solidFill>
                  <a:srgbClr val="C00000"/>
                </a:solidFill>
              </a:rPr>
              <a:t>უფლებები თუ პასუხისმგებლობები?</a:t>
            </a:r>
            <a:r>
              <a:rPr lang="en-US" sz="2800" dirty="0" smtClean="0">
                <a:solidFill>
                  <a:srgbClr val="C00000"/>
                </a:solidFill>
              </a:rPr>
              <a:t>!</a:t>
            </a:r>
            <a:endParaRPr lang="en-US" sz="2800" dirty="0">
              <a:solidFill>
                <a:srgbClr val="C00000"/>
              </a:solidFill>
            </a:endParaRPr>
          </a:p>
        </p:txBody>
      </p:sp>
      <p:sp>
        <p:nvSpPr>
          <p:cNvPr id="9"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3" name="Rectangle 12"/>
          <p:cNvSpPr/>
          <p:nvPr/>
        </p:nvSpPr>
        <p:spPr>
          <a:xfrm>
            <a:off x="3142516" y="4463710"/>
            <a:ext cx="4752977" cy="2308324"/>
          </a:xfrm>
          <a:prstGeom prst="rect">
            <a:avLst/>
          </a:prstGeom>
          <a:noFill/>
        </p:spPr>
        <p:txBody>
          <a:bodyPr wrap="square" lIns="91440" tIns="45720" rIns="91440" bIns="45720">
            <a:spAutoFit/>
          </a:bodyPr>
          <a:lstStyle/>
          <a:p>
            <a:r>
              <a:rPr lang="ka-GE"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დასვათ შეკითხვები და მიიღოთ ამომწურავი ინფორმაცია</a:t>
            </a:r>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6" name="Rectangle 15"/>
          <p:cNvSpPr/>
          <p:nvPr/>
        </p:nvSpPr>
        <p:spPr>
          <a:xfrm>
            <a:off x="3142516" y="1489074"/>
            <a:ext cx="4957092" cy="1754326"/>
          </a:xfrm>
          <a:prstGeom prst="rect">
            <a:avLst/>
          </a:prstGeom>
          <a:noFill/>
        </p:spPr>
        <p:txBody>
          <a:bodyPr wrap="square" lIns="91440" tIns="45720" rIns="91440" bIns="45720">
            <a:spAutoFit/>
          </a:bodyPr>
          <a:lstStyle/>
          <a:p>
            <a:r>
              <a:rPr lang="ka-GE"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წაიკითხოთ ხელშეკრულება ხელმოწერამდე</a:t>
            </a:r>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Picture 2"/>
          <p:cNvPicPr>
            <a:picLocks noChangeAspect="1"/>
          </p:cNvPicPr>
          <p:nvPr/>
        </p:nvPicPr>
        <p:blipFill>
          <a:blip r:embed="rId3"/>
          <a:stretch>
            <a:fillRect/>
          </a:stretch>
        </p:blipFill>
        <p:spPr>
          <a:xfrm>
            <a:off x="261769" y="4911358"/>
            <a:ext cx="2496179" cy="1556182"/>
          </a:xfrm>
          <a:prstGeom prst="rect">
            <a:avLst/>
          </a:prstGeom>
        </p:spPr>
      </p:pic>
      <p:pic>
        <p:nvPicPr>
          <p:cNvPr id="4" name="Picture 3"/>
          <p:cNvPicPr>
            <a:picLocks noChangeAspect="1"/>
          </p:cNvPicPr>
          <p:nvPr/>
        </p:nvPicPr>
        <p:blipFill>
          <a:blip r:embed="rId4"/>
          <a:stretch>
            <a:fillRect/>
          </a:stretch>
        </p:blipFill>
        <p:spPr>
          <a:xfrm>
            <a:off x="397768" y="1258103"/>
            <a:ext cx="2360180" cy="2216267"/>
          </a:xfrm>
          <a:prstGeom prst="rect">
            <a:avLst/>
          </a:prstGeom>
        </p:spPr>
      </p:pic>
    </p:spTree>
    <p:extLst>
      <p:ext uri="{BB962C8B-B14F-4D97-AF65-F5344CB8AC3E}">
        <p14:creationId xmlns:p14="http://schemas.microsoft.com/office/powerpoint/2010/main" val="187929730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9" y="184637"/>
            <a:ext cx="6904891" cy="808893"/>
          </a:xfrm>
        </p:spPr>
        <p:txBody>
          <a:bodyPr>
            <a:normAutofit/>
          </a:bodyPr>
          <a:lstStyle/>
          <a:p>
            <a:r>
              <a:rPr lang="ka-GE" sz="2800" b="1" dirty="0">
                <a:solidFill>
                  <a:srgbClr val="C00000"/>
                </a:solidFill>
              </a:rPr>
              <a:t>რა კითხვები უნდა დავუსვათ ფინანსურ </a:t>
            </a:r>
            <a:r>
              <a:rPr lang="ka-GE" sz="2800" b="1" dirty="0" smtClean="0">
                <a:solidFill>
                  <a:srgbClr val="C00000"/>
                </a:solidFill>
              </a:rPr>
              <a:t>ორგანიზაციას?</a:t>
            </a:r>
            <a:endParaRPr lang="en-US" sz="2800" b="1" dirty="0">
              <a:solidFill>
                <a:srgbClr val="C00000"/>
              </a:solidFill>
            </a:endParaRPr>
          </a:p>
        </p:txBody>
      </p:sp>
      <p:sp>
        <p:nvSpPr>
          <p:cNvPr id="4"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5" name="Picture 4">
            <a:extLst>
              <a:ext uri="{FF2B5EF4-FFF2-40B4-BE49-F238E27FC236}">
                <a16:creationId xmlns:a16="http://schemas.microsoft.com/office/drawing/2014/main" id="{48549821-0ABE-4523-A846-D10B357A8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7163" y="4094314"/>
            <a:ext cx="1326573" cy="1869772"/>
          </a:xfrm>
          <a:prstGeom prst="rect">
            <a:avLst/>
          </a:prstGeom>
        </p:spPr>
      </p:pic>
      <p:sp>
        <p:nvSpPr>
          <p:cNvPr id="3" name="Rectangle 2"/>
          <p:cNvSpPr/>
          <p:nvPr/>
        </p:nvSpPr>
        <p:spPr>
          <a:xfrm>
            <a:off x="549563" y="1886773"/>
            <a:ext cx="6580909" cy="1477328"/>
          </a:xfrm>
          <a:prstGeom prst="rect">
            <a:avLst/>
          </a:prstGeom>
        </p:spPr>
        <p:txBody>
          <a:bodyPr wrap="square">
            <a:spAutoFit/>
          </a:bodyPr>
          <a:lstStyle/>
          <a:p>
            <a:r>
              <a:rPr lang="en-US" dirty="0" err="1">
                <a:solidFill>
                  <a:schemeClr val="tx1">
                    <a:lumMod val="50000"/>
                  </a:schemeClr>
                </a:solidFill>
              </a:rPr>
              <a:t>შეუძლია</a:t>
            </a:r>
            <a:r>
              <a:rPr lang="en-US" dirty="0">
                <a:solidFill>
                  <a:schemeClr val="tx1">
                    <a:lumMod val="50000"/>
                  </a:schemeClr>
                </a:solidFill>
              </a:rPr>
              <a:t> </a:t>
            </a:r>
            <a:r>
              <a:rPr lang="en-US" dirty="0" err="1">
                <a:solidFill>
                  <a:schemeClr val="tx1">
                    <a:lumMod val="50000"/>
                  </a:schemeClr>
                </a:solidFill>
              </a:rPr>
              <a:t>თუ</a:t>
            </a:r>
            <a:r>
              <a:rPr lang="en-US" dirty="0">
                <a:solidFill>
                  <a:schemeClr val="tx1">
                    <a:lumMod val="50000"/>
                  </a:schemeClr>
                </a:solidFill>
              </a:rPr>
              <a:t> </a:t>
            </a:r>
            <a:r>
              <a:rPr lang="en-US" dirty="0" err="1">
                <a:solidFill>
                  <a:schemeClr val="tx1">
                    <a:lumMod val="50000"/>
                  </a:schemeClr>
                </a:solidFill>
              </a:rPr>
              <a:t>არა</a:t>
            </a:r>
            <a:r>
              <a:rPr lang="en-US" dirty="0">
                <a:solidFill>
                  <a:schemeClr val="tx1">
                    <a:lumMod val="50000"/>
                  </a:schemeClr>
                </a:solidFill>
              </a:rPr>
              <a:t> </a:t>
            </a:r>
            <a:r>
              <a:rPr lang="en-US" dirty="0" err="1">
                <a:solidFill>
                  <a:schemeClr val="tx1">
                    <a:lumMod val="50000"/>
                  </a:schemeClr>
                </a:solidFill>
              </a:rPr>
              <a:t>ეროვნულ</a:t>
            </a:r>
            <a:r>
              <a:rPr lang="en-US" dirty="0">
                <a:solidFill>
                  <a:schemeClr val="tx1">
                    <a:lumMod val="50000"/>
                  </a:schemeClr>
                </a:solidFill>
              </a:rPr>
              <a:t> </a:t>
            </a:r>
            <a:r>
              <a:rPr lang="en-US" dirty="0" err="1">
                <a:solidFill>
                  <a:schemeClr val="tx1">
                    <a:lumMod val="50000"/>
                  </a:schemeClr>
                </a:solidFill>
              </a:rPr>
              <a:t>ბანკს</a:t>
            </a:r>
            <a:r>
              <a:rPr lang="en-US" dirty="0">
                <a:solidFill>
                  <a:schemeClr val="tx1">
                    <a:lumMod val="50000"/>
                  </a:schemeClr>
                </a:solidFill>
              </a:rPr>
              <a:t> </a:t>
            </a:r>
            <a:r>
              <a:rPr lang="en-US" dirty="0" err="1">
                <a:solidFill>
                  <a:schemeClr val="tx1">
                    <a:lumMod val="50000"/>
                  </a:schemeClr>
                </a:solidFill>
              </a:rPr>
              <a:t>გაგიწიოთ</a:t>
            </a:r>
            <a:r>
              <a:rPr lang="en-US" dirty="0">
                <a:solidFill>
                  <a:schemeClr val="tx1">
                    <a:lumMod val="50000"/>
                  </a:schemeClr>
                </a:solidFill>
              </a:rPr>
              <a:t> </a:t>
            </a:r>
            <a:r>
              <a:rPr lang="en-US" dirty="0" err="1" smtClean="0">
                <a:solidFill>
                  <a:schemeClr val="tx1">
                    <a:lumMod val="50000"/>
                  </a:schemeClr>
                </a:solidFill>
              </a:rPr>
              <a:t>დახმარება</a:t>
            </a:r>
            <a:r>
              <a:rPr lang="ka-GE" dirty="0" smtClean="0">
                <a:solidFill>
                  <a:schemeClr val="tx1">
                    <a:lumMod val="50000"/>
                  </a:schemeClr>
                </a:solidFill>
              </a:rPr>
              <a:t> და ფინანსური ორგანიზაცია დაავალდებულოს, შეცვალოს თქვენთან დადებული ხელშეკრულება</a:t>
            </a:r>
            <a:r>
              <a:rPr lang="en-US" dirty="0" smtClean="0">
                <a:solidFill>
                  <a:schemeClr val="tx1">
                    <a:lumMod val="50000"/>
                  </a:schemeClr>
                </a:solidFill>
              </a:rPr>
              <a:t>, </a:t>
            </a:r>
            <a:r>
              <a:rPr lang="en-US" dirty="0" err="1">
                <a:solidFill>
                  <a:schemeClr val="tx1">
                    <a:lumMod val="50000"/>
                  </a:schemeClr>
                </a:solidFill>
              </a:rPr>
              <a:t>თუ</a:t>
            </a:r>
            <a:r>
              <a:rPr lang="en-US" dirty="0">
                <a:solidFill>
                  <a:schemeClr val="tx1">
                    <a:lumMod val="50000"/>
                  </a:schemeClr>
                </a:solidFill>
              </a:rPr>
              <a:t> </a:t>
            </a:r>
            <a:r>
              <a:rPr lang="ka-GE" dirty="0" smtClean="0">
                <a:solidFill>
                  <a:schemeClr val="tx1">
                    <a:lumMod val="50000"/>
                  </a:schemeClr>
                </a:solidFill>
              </a:rPr>
              <a:t>მასში</a:t>
            </a:r>
            <a:r>
              <a:rPr lang="en-US" dirty="0" smtClean="0">
                <a:solidFill>
                  <a:schemeClr val="tx1">
                    <a:lumMod val="50000"/>
                  </a:schemeClr>
                </a:solidFill>
              </a:rPr>
              <a:t> </a:t>
            </a:r>
            <a:r>
              <a:rPr lang="en-US" dirty="0" err="1">
                <a:solidFill>
                  <a:schemeClr val="tx1">
                    <a:lumMod val="50000"/>
                  </a:schemeClr>
                </a:solidFill>
              </a:rPr>
              <a:t>თქვენთვის</a:t>
            </a:r>
            <a:r>
              <a:rPr lang="en-US" dirty="0">
                <a:solidFill>
                  <a:schemeClr val="tx1">
                    <a:lumMod val="50000"/>
                  </a:schemeClr>
                </a:solidFill>
              </a:rPr>
              <a:t> </a:t>
            </a:r>
            <a:r>
              <a:rPr lang="en-US" dirty="0" err="1">
                <a:solidFill>
                  <a:schemeClr val="tx1">
                    <a:lumMod val="50000"/>
                  </a:schemeClr>
                </a:solidFill>
              </a:rPr>
              <a:t>არასახარბიელო</a:t>
            </a:r>
            <a:r>
              <a:rPr lang="en-US" dirty="0">
                <a:solidFill>
                  <a:schemeClr val="tx1">
                    <a:lumMod val="50000"/>
                  </a:schemeClr>
                </a:solidFill>
              </a:rPr>
              <a:t> </a:t>
            </a:r>
            <a:r>
              <a:rPr lang="en-US" dirty="0" err="1">
                <a:solidFill>
                  <a:schemeClr val="tx1">
                    <a:lumMod val="50000"/>
                  </a:schemeClr>
                </a:solidFill>
              </a:rPr>
              <a:t>პირობები</a:t>
            </a:r>
            <a:r>
              <a:rPr lang="en-US" dirty="0">
                <a:solidFill>
                  <a:schemeClr val="tx1">
                    <a:lumMod val="50000"/>
                  </a:schemeClr>
                </a:solidFill>
              </a:rPr>
              <a:t> </a:t>
            </a:r>
            <a:r>
              <a:rPr lang="en-US" dirty="0" err="1">
                <a:solidFill>
                  <a:schemeClr val="tx1">
                    <a:lumMod val="50000"/>
                  </a:schemeClr>
                </a:solidFill>
              </a:rPr>
              <a:t>მას</a:t>
            </a:r>
            <a:r>
              <a:rPr lang="en-US" dirty="0">
                <a:solidFill>
                  <a:schemeClr val="tx1">
                    <a:lumMod val="50000"/>
                  </a:schemeClr>
                </a:solidFill>
              </a:rPr>
              <a:t> </a:t>
            </a:r>
            <a:r>
              <a:rPr lang="en-US" dirty="0" err="1">
                <a:solidFill>
                  <a:schemeClr val="tx1">
                    <a:lumMod val="50000"/>
                  </a:schemeClr>
                </a:solidFill>
              </a:rPr>
              <a:t>მერე</a:t>
            </a:r>
            <a:r>
              <a:rPr lang="en-US" dirty="0">
                <a:solidFill>
                  <a:schemeClr val="tx1">
                    <a:lumMod val="50000"/>
                  </a:schemeClr>
                </a:solidFill>
              </a:rPr>
              <a:t> </a:t>
            </a:r>
            <a:r>
              <a:rPr lang="en-US" dirty="0" err="1">
                <a:solidFill>
                  <a:schemeClr val="tx1">
                    <a:lumMod val="50000"/>
                  </a:schemeClr>
                </a:solidFill>
              </a:rPr>
              <a:t>აღმოაჩინეთ</a:t>
            </a:r>
            <a:r>
              <a:rPr lang="en-US" dirty="0">
                <a:solidFill>
                  <a:schemeClr val="tx1">
                    <a:lumMod val="50000"/>
                  </a:schemeClr>
                </a:solidFill>
              </a:rPr>
              <a:t>, </a:t>
            </a:r>
            <a:r>
              <a:rPr lang="en-US" dirty="0" err="1">
                <a:solidFill>
                  <a:schemeClr val="tx1">
                    <a:lumMod val="50000"/>
                  </a:schemeClr>
                </a:solidFill>
              </a:rPr>
              <a:t>რაც</a:t>
            </a:r>
            <a:r>
              <a:rPr lang="en-US" dirty="0">
                <a:solidFill>
                  <a:schemeClr val="tx1">
                    <a:lumMod val="50000"/>
                  </a:schemeClr>
                </a:solidFill>
              </a:rPr>
              <a:t> </a:t>
            </a:r>
            <a:r>
              <a:rPr lang="en-US" dirty="0" err="1">
                <a:solidFill>
                  <a:schemeClr val="tx1">
                    <a:lumMod val="50000"/>
                  </a:schemeClr>
                </a:solidFill>
              </a:rPr>
              <a:t>მასზე</a:t>
            </a:r>
            <a:r>
              <a:rPr lang="en-US" dirty="0">
                <a:solidFill>
                  <a:schemeClr val="tx1">
                    <a:lumMod val="50000"/>
                  </a:schemeClr>
                </a:solidFill>
              </a:rPr>
              <a:t> </a:t>
            </a:r>
            <a:r>
              <a:rPr lang="en-US" dirty="0" err="1">
                <a:solidFill>
                  <a:schemeClr val="tx1">
                    <a:lumMod val="50000"/>
                  </a:schemeClr>
                </a:solidFill>
              </a:rPr>
              <a:t>ხელი</a:t>
            </a:r>
            <a:r>
              <a:rPr lang="en-US" dirty="0">
                <a:solidFill>
                  <a:schemeClr val="tx1">
                    <a:lumMod val="50000"/>
                  </a:schemeClr>
                </a:solidFill>
              </a:rPr>
              <a:t> </a:t>
            </a:r>
            <a:r>
              <a:rPr lang="en-US" dirty="0" err="1">
                <a:solidFill>
                  <a:schemeClr val="tx1">
                    <a:lumMod val="50000"/>
                  </a:schemeClr>
                </a:solidFill>
              </a:rPr>
              <a:t>მოაწერეთ</a:t>
            </a:r>
            <a:r>
              <a:rPr lang="en-US" dirty="0">
                <a:solidFill>
                  <a:schemeClr val="tx1">
                    <a:lumMod val="50000"/>
                  </a:schemeClr>
                </a:solidFill>
              </a:rPr>
              <a:t>?</a:t>
            </a:r>
          </a:p>
        </p:txBody>
      </p:sp>
    </p:spTree>
    <p:extLst>
      <p:ext uri="{BB962C8B-B14F-4D97-AF65-F5344CB8AC3E}">
        <p14:creationId xmlns:p14="http://schemas.microsoft.com/office/powerpoint/2010/main" val="266815184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886700" cy="1044209"/>
          </a:xfrm>
        </p:spPr>
        <p:txBody>
          <a:bodyPr>
            <a:normAutofit/>
          </a:bodyPr>
          <a:lstStyle/>
          <a:p>
            <a:r>
              <a:rPr lang="ka-GE" sz="2800" b="1" dirty="0" smtClean="0">
                <a:solidFill>
                  <a:srgbClr val="C00000"/>
                </a:solidFill>
              </a:rPr>
              <a:t>ფინანსურ </a:t>
            </a:r>
            <a:r>
              <a:rPr lang="ka-GE" sz="2800" dirty="0" smtClean="0">
                <a:solidFill>
                  <a:srgbClr val="C00000"/>
                </a:solidFill>
              </a:rPr>
              <a:t>ორგანიზაციასთან </a:t>
            </a:r>
            <a:r>
              <a:rPr lang="ka-GE" sz="2800" b="1" dirty="0" smtClean="0">
                <a:solidFill>
                  <a:srgbClr val="C00000"/>
                </a:solidFill>
              </a:rPr>
              <a:t>დასასმელი კითხვები</a:t>
            </a:r>
            <a:endParaRPr lang="en-GB" sz="2800" b="1" dirty="0">
              <a:solidFill>
                <a:srgbClr val="C00000"/>
              </a:solidFill>
            </a:endParaRPr>
          </a:p>
        </p:txBody>
      </p:sp>
      <p:sp>
        <p:nvSpPr>
          <p:cNvPr id="3" name="Content Placeholder 2"/>
          <p:cNvSpPr>
            <a:spLocks noGrp="1"/>
          </p:cNvSpPr>
          <p:nvPr>
            <p:ph idx="1"/>
          </p:nvPr>
        </p:nvSpPr>
        <p:spPr>
          <a:xfrm>
            <a:off x="76200" y="1447800"/>
            <a:ext cx="7502769" cy="5105400"/>
          </a:xfrm>
        </p:spPr>
        <p:txBody>
          <a:bodyPr>
            <a:normAutofit fontScale="62500" lnSpcReduction="20000"/>
          </a:bodyPr>
          <a:lstStyle/>
          <a:p>
            <a:pPr>
              <a:lnSpc>
                <a:spcPct val="120000"/>
              </a:lnSpc>
            </a:pPr>
            <a:r>
              <a:rPr lang="ka-GE" dirty="0" smtClean="0">
                <a:solidFill>
                  <a:schemeClr val="accent1">
                    <a:lumMod val="75000"/>
                  </a:schemeClr>
                </a:solidFill>
              </a:rPr>
              <a:t>როგორია სესხის პროცენტი და თუ ის ცვლადია, როგორ და რა პერიოდულობით შეიცვლება იგი?</a:t>
            </a:r>
          </a:p>
          <a:p>
            <a:pPr>
              <a:lnSpc>
                <a:spcPct val="120000"/>
              </a:lnSpc>
            </a:pPr>
            <a:endParaRPr lang="en-US" dirty="0" smtClean="0">
              <a:solidFill>
                <a:schemeClr val="accent1">
                  <a:lumMod val="75000"/>
                </a:schemeClr>
              </a:solidFill>
            </a:endParaRPr>
          </a:p>
          <a:p>
            <a:pPr>
              <a:lnSpc>
                <a:spcPct val="120000"/>
              </a:lnSpc>
            </a:pPr>
            <a:r>
              <a:rPr lang="ka-GE" dirty="0" smtClean="0">
                <a:solidFill>
                  <a:schemeClr val="accent1">
                    <a:lumMod val="75000"/>
                  </a:schemeClr>
                </a:solidFill>
              </a:rPr>
              <a:t>რა </a:t>
            </a:r>
            <a:r>
              <a:rPr lang="ka-GE" dirty="0">
                <a:solidFill>
                  <a:schemeClr val="accent1">
                    <a:lumMod val="75000"/>
                  </a:schemeClr>
                </a:solidFill>
              </a:rPr>
              <a:t>საკომისიოები ახლავს თან სესხის აღებას? </a:t>
            </a:r>
          </a:p>
          <a:p>
            <a:pPr>
              <a:lnSpc>
                <a:spcPct val="120000"/>
              </a:lnSpc>
            </a:pPr>
            <a:endParaRPr lang="en-GB" dirty="0">
              <a:solidFill>
                <a:schemeClr val="accent1">
                  <a:lumMod val="75000"/>
                </a:schemeClr>
              </a:solidFill>
            </a:endParaRPr>
          </a:p>
          <a:p>
            <a:pPr>
              <a:lnSpc>
                <a:spcPct val="120000"/>
              </a:lnSpc>
            </a:pPr>
            <a:r>
              <a:rPr lang="ka-GE" dirty="0">
                <a:solidFill>
                  <a:schemeClr val="accent1">
                    <a:lumMod val="75000"/>
                  </a:schemeClr>
                </a:solidFill>
              </a:rPr>
              <a:t>ვადაგადაცილების შემთხვევაში  რა მოცულობის პირგასამტეხლო მექნება  გადასახდელი?</a:t>
            </a:r>
          </a:p>
          <a:p>
            <a:pPr>
              <a:lnSpc>
                <a:spcPct val="120000"/>
              </a:lnSpc>
            </a:pPr>
            <a:endParaRPr lang="en-US" dirty="0" smtClean="0">
              <a:solidFill>
                <a:schemeClr val="accent1">
                  <a:lumMod val="75000"/>
                </a:schemeClr>
              </a:solidFill>
            </a:endParaRPr>
          </a:p>
          <a:p>
            <a:pPr>
              <a:lnSpc>
                <a:spcPct val="120000"/>
              </a:lnSpc>
            </a:pPr>
            <a:r>
              <a:rPr lang="ka-GE" dirty="0" smtClean="0">
                <a:solidFill>
                  <a:schemeClr val="accent1">
                    <a:lumMod val="75000"/>
                  </a:schemeClr>
                </a:solidFill>
              </a:rPr>
              <a:t>რა </a:t>
            </a:r>
            <a:r>
              <a:rPr lang="ka-GE" dirty="0">
                <a:solidFill>
                  <a:schemeClr val="accent1">
                    <a:lumMod val="75000"/>
                  </a:schemeClr>
                </a:solidFill>
              </a:rPr>
              <a:t>მოხდება თუ დავარღვევ ხელშეკრულებაში მითითებულ პირობებს, მაგალითად, აღებულ კრედიტს არამიზნობრივად გამოვიყენებ?</a:t>
            </a:r>
          </a:p>
          <a:p>
            <a:pPr>
              <a:lnSpc>
                <a:spcPct val="120000"/>
              </a:lnSpc>
            </a:pPr>
            <a:endParaRPr lang="en-GB" dirty="0">
              <a:solidFill>
                <a:schemeClr val="accent1">
                  <a:lumMod val="75000"/>
                </a:schemeClr>
              </a:solidFill>
            </a:endParaRPr>
          </a:p>
          <a:p>
            <a:pPr>
              <a:lnSpc>
                <a:spcPct val="120000"/>
              </a:lnSpc>
            </a:pPr>
            <a:r>
              <a:rPr lang="ka-GE" dirty="0">
                <a:solidFill>
                  <a:schemeClr val="accent1">
                    <a:lumMod val="75000"/>
                  </a:schemeClr>
                </a:solidFill>
              </a:rPr>
              <a:t>შესაძლებელია თუ არა სესხი დავფარო წინსწრებით, და რა საკომისიო დამეკისრება ამ შემთხვევაში?</a:t>
            </a:r>
          </a:p>
          <a:p>
            <a:pPr>
              <a:lnSpc>
                <a:spcPct val="120000"/>
              </a:lnSpc>
            </a:pPr>
            <a:endParaRPr lang="en-GB" dirty="0">
              <a:solidFill>
                <a:schemeClr val="accent1">
                  <a:lumMod val="75000"/>
                </a:schemeClr>
              </a:solidFill>
            </a:endParaRPr>
          </a:p>
          <a:p>
            <a:pPr>
              <a:lnSpc>
                <a:spcPct val="120000"/>
              </a:lnSpc>
            </a:pPr>
            <a:r>
              <a:rPr lang="ka-GE" dirty="0">
                <a:solidFill>
                  <a:schemeClr val="accent1">
                    <a:lumMod val="75000"/>
                  </a:schemeClr>
                </a:solidFill>
              </a:rPr>
              <a:t>შეიძლება თუ არა წინსწრებით დაფარვის საკომისიო იყოს განსხვავებული იმის მიხედვით, მე სესხს იმავე საფინანსო ინსტიტუტიდან აღებული სესხით ვფარავ, თუ სხვა საფინანსო ინსტიტუტიდან აღებული სესხით?</a:t>
            </a:r>
            <a:endParaRPr lang="en-GB" dirty="0">
              <a:solidFill>
                <a:schemeClr val="accent1">
                  <a:lumMod val="75000"/>
                </a:schemeClr>
              </a:solidFill>
            </a:endParaRPr>
          </a:p>
        </p:txBody>
      </p:sp>
      <p:pic>
        <p:nvPicPr>
          <p:cNvPr id="5" name="Picture 4">
            <a:extLst>
              <a:ext uri="{FF2B5EF4-FFF2-40B4-BE49-F238E27FC236}">
                <a16:creationId xmlns:a16="http://schemas.microsoft.com/office/drawing/2014/main" id="{9AF8FBC8-E073-4F0D-BDF2-651C3BBACD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5702" y="4287716"/>
            <a:ext cx="1801372" cy="1801372"/>
          </a:xfrm>
          <a:prstGeom prst="rect">
            <a:avLst/>
          </a:prstGeom>
        </p:spPr>
      </p:pic>
      <p:sp>
        <p:nvSpPr>
          <p:cNvPr id="6"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46455460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3" y="184280"/>
            <a:ext cx="8180439" cy="8704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p>
            <a:r>
              <a:rPr lang="en-US" sz="2800" dirty="0">
                <a:solidFill>
                  <a:schemeClr val="bg2">
                    <a:lumMod val="75000"/>
                  </a:schemeClr>
                </a:solidFill>
              </a:rPr>
              <a:t/>
            </a:r>
            <a:br>
              <a:rPr lang="en-US" sz="2800" dirty="0">
                <a:solidFill>
                  <a:schemeClr val="bg2">
                    <a:lumMod val="75000"/>
                  </a:schemeClr>
                </a:solidFill>
              </a:rPr>
            </a:br>
            <a:r>
              <a:rPr lang="en-US" sz="2800" dirty="0">
                <a:solidFill>
                  <a:schemeClr val="bg2">
                    <a:lumMod val="75000"/>
                  </a:schemeClr>
                </a:solidFill>
              </a:rPr>
              <a:t/>
            </a:r>
            <a:br>
              <a:rPr lang="en-US" sz="2800" dirty="0">
                <a:solidFill>
                  <a:schemeClr val="bg2">
                    <a:lumMod val="75000"/>
                  </a:schemeClr>
                </a:solidFill>
              </a:rPr>
            </a:br>
            <a:r>
              <a:rPr lang="en-US" sz="2800" dirty="0">
                <a:solidFill>
                  <a:schemeClr val="bg2">
                    <a:lumMod val="75000"/>
                  </a:schemeClr>
                </a:solidFill>
              </a:rPr>
              <a:t/>
            </a:r>
            <a:br>
              <a:rPr lang="en-US" sz="2800" dirty="0">
                <a:solidFill>
                  <a:schemeClr val="bg2">
                    <a:lumMod val="75000"/>
                  </a:schemeClr>
                </a:solidFill>
              </a:rPr>
            </a:br>
            <a:r>
              <a:rPr lang="en-US" sz="2800" dirty="0" smtClean="0">
                <a:solidFill>
                  <a:schemeClr val="bg2">
                    <a:lumMod val="75000"/>
                  </a:schemeClr>
                </a:solidFill>
              </a:rPr>
              <a:t>III </a:t>
            </a:r>
            <a:r>
              <a:rPr lang="ka-GE" sz="2800" dirty="0">
                <a:solidFill>
                  <a:schemeClr val="bg2">
                    <a:lumMod val="75000"/>
                  </a:schemeClr>
                </a:solidFill>
              </a:rPr>
              <a:t>დღე - </a:t>
            </a:r>
            <a:r>
              <a:rPr lang="ka-GE" sz="2800" dirty="0" smtClean="0">
                <a:solidFill>
                  <a:schemeClr val="bg2">
                    <a:lumMod val="75000"/>
                  </a:schemeClr>
                </a:solidFill>
              </a:rPr>
              <a:t>ფინანსური </a:t>
            </a:r>
            <a:r>
              <a:rPr lang="ka-GE" sz="2800" dirty="0">
                <a:solidFill>
                  <a:schemeClr val="bg2">
                    <a:lumMod val="75000"/>
                  </a:schemeClr>
                </a:solidFill>
              </a:rPr>
              <a:t>ორგანიზაციის მომხმარებელთა </a:t>
            </a:r>
            <a:r>
              <a:rPr lang="ka-GE" sz="2800" dirty="0" smtClean="0">
                <a:solidFill>
                  <a:schemeClr val="bg2">
                    <a:lumMod val="75000"/>
                  </a:schemeClr>
                </a:solidFill>
              </a:rPr>
              <a:t>უფლებები</a:t>
            </a:r>
            <a:endParaRPr lang="en-US" sz="2800" dirty="0">
              <a:solidFill>
                <a:schemeClr val="bg2">
                  <a:lumMod val="75000"/>
                </a:schemeClr>
              </a:solidFill>
            </a:endParaRPr>
          </a:p>
        </p:txBody>
      </p:sp>
      <p:sp>
        <p:nvSpPr>
          <p:cNvPr id="7" name="Content Placeholder 6"/>
          <p:cNvSpPr>
            <a:spLocks noGrp="1"/>
          </p:cNvSpPr>
          <p:nvPr>
            <p:ph idx="1"/>
          </p:nvPr>
        </p:nvSpPr>
        <p:spPr>
          <a:xfrm>
            <a:off x="1678531" y="1356852"/>
            <a:ext cx="6020127" cy="5260258"/>
          </a:xfrm>
        </p:spPr>
        <p:txBody>
          <a:bodyPr vert="horz" lIns="91440" tIns="45720" rIns="91440" bIns="45720" rtlCol="0">
            <a:normAutofit fontScale="92500"/>
          </a:bodyPr>
          <a:lstStyle/>
          <a:p>
            <a:pPr lvl="0"/>
            <a:r>
              <a:rPr lang="en-US" sz="2500" dirty="0" err="1">
                <a:solidFill>
                  <a:schemeClr val="accent1">
                    <a:lumMod val="75000"/>
                  </a:schemeClr>
                </a:solidFill>
              </a:rPr>
              <a:t>მომხმარებელთა</a:t>
            </a:r>
            <a:r>
              <a:rPr lang="en-US" sz="2500" dirty="0">
                <a:solidFill>
                  <a:schemeClr val="accent1">
                    <a:lumMod val="75000"/>
                  </a:schemeClr>
                </a:solidFill>
              </a:rPr>
              <a:t> </a:t>
            </a:r>
            <a:r>
              <a:rPr lang="en-US" sz="2500" dirty="0" err="1">
                <a:solidFill>
                  <a:schemeClr val="accent1">
                    <a:lumMod val="75000"/>
                  </a:schemeClr>
                </a:solidFill>
              </a:rPr>
              <a:t>უფლებების</a:t>
            </a:r>
            <a:r>
              <a:rPr lang="en-US" sz="2500" dirty="0">
                <a:solidFill>
                  <a:schemeClr val="accent1">
                    <a:lumMod val="75000"/>
                  </a:schemeClr>
                </a:solidFill>
              </a:rPr>
              <a:t> </a:t>
            </a:r>
            <a:r>
              <a:rPr lang="en-US" sz="2500" dirty="0" err="1">
                <a:solidFill>
                  <a:schemeClr val="accent1">
                    <a:lumMod val="75000"/>
                  </a:schemeClr>
                </a:solidFill>
              </a:rPr>
              <a:t>დაცვის</a:t>
            </a:r>
            <a:r>
              <a:rPr lang="en-US" sz="2500" dirty="0">
                <a:solidFill>
                  <a:schemeClr val="accent1">
                    <a:lumMod val="75000"/>
                  </a:schemeClr>
                </a:solidFill>
              </a:rPr>
              <a:t> </a:t>
            </a:r>
            <a:r>
              <a:rPr lang="en-US" sz="2500" b="1" dirty="0" err="1" smtClean="0">
                <a:solidFill>
                  <a:schemeClr val="accent1">
                    <a:lumMod val="75000"/>
                  </a:schemeClr>
                </a:solidFill>
              </a:rPr>
              <a:t>მიზნები</a:t>
            </a:r>
            <a:r>
              <a:rPr lang="ka-GE" sz="2500" b="1" dirty="0" smtClean="0">
                <a:solidFill>
                  <a:schemeClr val="accent1">
                    <a:lumMod val="75000"/>
                  </a:schemeClr>
                </a:solidFill>
              </a:rPr>
              <a:t> და</a:t>
            </a:r>
            <a:r>
              <a:rPr lang="en-US" sz="2500" b="1" dirty="0" smtClean="0">
                <a:solidFill>
                  <a:schemeClr val="accent1">
                    <a:lumMod val="75000"/>
                  </a:schemeClr>
                </a:solidFill>
              </a:rPr>
              <a:t> </a:t>
            </a:r>
            <a:r>
              <a:rPr lang="en-US" sz="2500" b="1" dirty="0" err="1">
                <a:solidFill>
                  <a:schemeClr val="accent1">
                    <a:lumMod val="75000"/>
                  </a:schemeClr>
                </a:solidFill>
              </a:rPr>
              <a:t>პრინციპები</a:t>
            </a:r>
            <a:r>
              <a:rPr lang="en-US" sz="2500" b="1" dirty="0">
                <a:solidFill>
                  <a:schemeClr val="accent1">
                    <a:lumMod val="75000"/>
                  </a:schemeClr>
                </a:solidFill>
              </a:rPr>
              <a:t> </a:t>
            </a:r>
            <a:endParaRPr lang="ka-GE" sz="2500" b="1" dirty="0" smtClean="0">
              <a:solidFill>
                <a:schemeClr val="accent1">
                  <a:lumMod val="75000"/>
                </a:schemeClr>
              </a:solidFill>
            </a:endParaRPr>
          </a:p>
          <a:p>
            <a:pPr lvl="0"/>
            <a:endParaRPr lang="ka-GE" sz="2500" dirty="0" smtClean="0">
              <a:solidFill>
                <a:schemeClr val="accent1">
                  <a:lumMod val="75000"/>
                </a:schemeClr>
              </a:solidFill>
            </a:endParaRPr>
          </a:p>
          <a:p>
            <a:pPr lvl="0"/>
            <a:r>
              <a:rPr lang="ka-GE" sz="2500" dirty="0" smtClean="0">
                <a:solidFill>
                  <a:schemeClr val="accent1">
                    <a:lumMod val="75000"/>
                  </a:schemeClr>
                </a:solidFill>
              </a:rPr>
              <a:t>მომხმარებელთა უფლებების დაცვის</a:t>
            </a:r>
            <a:r>
              <a:rPr lang="en-US" sz="2500" dirty="0" smtClean="0">
                <a:solidFill>
                  <a:schemeClr val="accent1">
                    <a:lumMod val="75000"/>
                  </a:schemeClr>
                </a:solidFill>
              </a:rPr>
              <a:t> </a:t>
            </a:r>
            <a:r>
              <a:rPr lang="ka-GE" sz="2500" dirty="0" smtClean="0">
                <a:solidFill>
                  <a:schemeClr val="accent1">
                    <a:lumMod val="75000"/>
                  </a:schemeClr>
                </a:solidFill>
              </a:rPr>
              <a:t>წესი და </a:t>
            </a:r>
            <a:r>
              <a:rPr lang="ka-GE" sz="2500" b="1" dirty="0" smtClean="0">
                <a:solidFill>
                  <a:schemeClr val="accent1">
                    <a:lumMod val="75000"/>
                  </a:schemeClr>
                </a:solidFill>
              </a:rPr>
              <a:t>ფინანსური ორგანიზაციები</a:t>
            </a:r>
            <a:endParaRPr lang="en-US" sz="2500" b="1" dirty="0" smtClean="0">
              <a:solidFill>
                <a:schemeClr val="accent1">
                  <a:lumMod val="75000"/>
                </a:schemeClr>
              </a:solidFill>
            </a:endParaRPr>
          </a:p>
          <a:p>
            <a:pPr lvl="0"/>
            <a:endParaRPr lang="en-US" sz="2500" dirty="0">
              <a:solidFill>
                <a:schemeClr val="accent1">
                  <a:lumMod val="75000"/>
                </a:schemeClr>
              </a:solidFill>
            </a:endParaRPr>
          </a:p>
          <a:p>
            <a:pPr lvl="0"/>
            <a:r>
              <a:rPr lang="en-US" sz="2500" dirty="0" err="1">
                <a:solidFill>
                  <a:schemeClr val="accent1">
                    <a:lumMod val="75000"/>
                  </a:schemeClr>
                </a:solidFill>
              </a:rPr>
              <a:t>მომხმარებლის</a:t>
            </a:r>
            <a:r>
              <a:rPr lang="en-US" sz="2500" dirty="0">
                <a:solidFill>
                  <a:schemeClr val="accent1">
                    <a:lumMod val="75000"/>
                  </a:schemeClr>
                </a:solidFill>
              </a:rPr>
              <a:t> </a:t>
            </a:r>
            <a:r>
              <a:rPr lang="en-US" sz="2500" b="1" dirty="0" err="1">
                <a:solidFill>
                  <a:schemeClr val="accent1">
                    <a:lumMod val="75000"/>
                  </a:schemeClr>
                </a:solidFill>
              </a:rPr>
              <a:t>უფლებები</a:t>
            </a:r>
            <a:r>
              <a:rPr lang="en-US" sz="2500" dirty="0">
                <a:solidFill>
                  <a:schemeClr val="accent1">
                    <a:lumMod val="75000"/>
                  </a:schemeClr>
                </a:solidFill>
              </a:rPr>
              <a:t> </a:t>
            </a:r>
            <a:r>
              <a:rPr lang="en-US" sz="2500" dirty="0" err="1">
                <a:solidFill>
                  <a:schemeClr val="accent1">
                    <a:lumMod val="75000"/>
                  </a:schemeClr>
                </a:solidFill>
              </a:rPr>
              <a:t>და</a:t>
            </a:r>
            <a:r>
              <a:rPr lang="en-US" sz="2500" dirty="0">
                <a:solidFill>
                  <a:schemeClr val="accent1">
                    <a:lumMod val="75000"/>
                  </a:schemeClr>
                </a:solidFill>
              </a:rPr>
              <a:t> </a:t>
            </a:r>
            <a:r>
              <a:rPr lang="en-US" sz="2500" dirty="0" err="1">
                <a:solidFill>
                  <a:schemeClr val="accent1">
                    <a:lumMod val="75000"/>
                  </a:schemeClr>
                </a:solidFill>
              </a:rPr>
              <a:t>ფინანსური</a:t>
            </a:r>
            <a:r>
              <a:rPr lang="en-US" sz="2500" dirty="0">
                <a:solidFill>
                  <a:schemeClr val="accent1">
                    <a:lumMod val="75000"/>
                  </a:schemeClr>
                </a:solidFill>
              </a:rPr>
              <a:t> </a:t>
            </a:r>
            <a:r>
              <a:rPr lang="en-US" sz="2500" dirty="0" err="1">
                <a:solidFill>
                  <a:schemeClr val="accent1">
                    <a:lumMod val="75000"/>
                  </a:schemeClr>
                </a:solidFill>
              </a:rPr>
              <a:t>ორგანიზაციების</a:t>
            </a:r>
            <a:r>
              <a:rPr lang="en-US" sz="2500" dirty="0">
                <a:solidFill>
                  <a:schemeClr val="accent1">
                    <a:lumMod val="75000"/>
                  </a:schemeClr>
                </a:solidFill>
              </a:rPr>
              <a:t> </a:t>
            </a:r>
            <a:r>
              <a:rPr lang="en-US" sz="2500" b="1" dirty="0" err="1" smtClean="0">
                <a:solidFill>
                  <a:schemeClr val="accent1">
                    <a:lumMod val="75000"/>
                  </a:schemeClr>
                </a:solidFill>
              </a:rPr>
              <a:t>ვალდებულებები</a:t>
            </a:r>
            <a:endParaRPr lang="en-US" sz="2500" b="1" dirty="0" smtClean="0">
              <a:solidFill>
                <a:schemeClr val="accent1">
                  <a:lumMod val="75000"/>
                </a:schemeClr>
              </a:solidFill>
            </a:endParaRPr>
          </a:p>
          <a:p>
            <a:pPr lvl="0"/>
            <a:endParaRPr lang="en-US" sz="2500" dirty="0">
              <a:solidFill>
                <a:schemeClr val="accent1">
                  <a:lumMod val="75000"/>
                </a:schemeClr>
              </a:solidFill>
            </a:endParaRPr>
          </a:p>
          <a:p>
            <a:r>
              <a:rPr lang="en-US" sz="2500" dirty="0" err="1">
                <a:solidFill>
                  <a:schemeClr val="accent1">
                    <a:lumMod val="75000"/>
                  </a:schemeClr>
                </a:solidFill>
              </a:rPr>
              <a:t>რა</a:t>
            </a:r>
            <a:r>
              <a:rPr lang="en-US" sz="2500" dirty="0">
                <a:solidFill>
                  <a:schemeClr val="accent1">
                    <a:lumMod val="75000"/>
                  </a:schemeClr>
                </a:solidFill>
              </a:rPr>
              <a:t> </a:t>
            </a:r>
            <a:r>
              <a:rPr lang="ka-GE" sz="2500" b="1" dirty="0" smtClean="0">
                <a:solidFill>
                  <a:schemeClr val="accent1">
                    <a:lumMod val="75000"/>
                  </a:schemeClr>
                </a:solidFill>
              </a:rPr>
              <a:t>შე</a:t>
            </a:r>
            <a:r>
              <a:rPr lang="en-US" sz="2500" b="1" dirty="0" err="1" smtClean="0">
                <a:solidFill>
                  <a:schemeClr val="accent1">
                    <a:lumMod val="75000"/>
                  </a:schemeClr>
                </a:solidFill>
              </a:rPr>
              <a:t>კითხვები</a:t>
            </a:r>
            <a:r>
              <a:rPr lang="en-US" sz="2500" dirty="0" smtClean="0">
                <a:solidFill>
                  <a:schemeClr val="accent1">
                    <a:lumMod val="75000"/>
                  </a:schemeClr>
                </a:solidFill>
              </a:rPr>
              <a:t> </a:t>
            </a:r>
            <a:r>
              <a:rPr lang="en-US" sz="2500" dirty="0" err="1">
                <a:solidFill>
                  <a:schemeClr val="accent1">
                    <a:lumMod val="75000"/>
                  </a:schemeClr>
                </a:solidFill>
              </a:rPr>
              <a:t>უნდა</a:t>
            </a:r>
            <a:r>
              <a:rPr lang="en-US" sz="2500" dirty="0">
                <a:solidFill>
                  <a:schemeClr val="accent1">
                    <a:lumMod val="75000"/>
                  </a:schemeClr>
                </a:solidFill>
              </a:rPr>
              <a:t> </a:t>
            </a:r>
            <a:r>
              <a:rPr lang="en-US" sz="2500" dirty="0" err="1">
                <a:solidFill>
                  <a:schemeClr val="accent1">
                    <a:lumMod val="75000"/>
                  </a:schemeClr>
                </a:solidFill>
              </a:rPr>
              <a:t>დავუსვათ</a:t>
            </a:r>
            <a:r>
              <a:rPr lang="en-US" sz="2500" dirty="0">
                <a:solidFill>
                  <a:schemeClr val="accent1">
                    <a:lumMod val="75000"/>
                  </a:schemeClr>
                </a:solidFill>
              </a:rPr>
              <a:t> </a:t>
            </a:r>
            <a:r>
              <a:rPr lang="en-US" sz="2500" dirty="0" err="1">
                <a:solidFill>
                  <a:schemeClr val="accent1">
                    <a:lumMod val="75000"/>
                  </a:schemeClr>
                </a:solidFill>
              </a:rPr>
              <a:t>ფინანსურ</a:t>
            </a:r>
            <a:r>
              <a:rPr lang="en-US" sz="2500" dirty="0">
                <a:solidFill>
                  <a:schemeClr val="accent1">
                    <a:lumMod val="75000"/>
                  </a:schemeClr>
                </a:solidFill>
              </a:rPr>
              <a:t> </a:t>
            </a:r>
            <a:r>
              <a:rPr lang="en-US" sz="2500" dirty="0" err="1">
                <a:solidFill>
                  <a:schemeClr val="accent1">
                    <a:lumMod val="75000"/>
                  </a:schemeClr>
                </a:solidFill>
              </a:rPr>
              <a:t>ორგანიზაციას</a:t>
            </a:r>
            <a:r>
              <a:rPr lang="en-US" sz="2500" dirty="0">
                <a:solidFill>
                  <a:schemeClr val="accent1">
                    <a:lumMod val="75000"/>
                  </a:schemeClr>
                </a:solidFill>
              </a:rPr>
              <a:t>.</a:t>
            </a:r>
            <a:endParaRPr lang="ka-GE" sz="2500" dirty="0">
              <a:solidFill>
                <a:schemeClr val="accent1">
                  <a:lumMod val="75000"/>
                </a:schemeClr>
              </a:solidFill>
            </a:endParaRPr>
          </a:p>
        </p:txBody>
      </p:sp>
      <p:sp>
        <p:nvSpPr>
          <p:cNvPr id="10"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3" name="Picture 2"/>
          <p:cNvPicPr>
            <a:picLocks noChangeAspect="1"/>
          </p:cNvPicPr>
          <p:nvPr/>
        </p:nvPicPr>
        <p:blipFill>
          <a:blip r:embed="rId3"/>
          <a:stretch>
            <a:fillRect/>
          </a:stretch>
        </p:blipFill>
        <p:spPr>
          <a:xfrm>
            <a:off x="147483" y="1167661"/>
            <a:ext cx="1185094" cy="1265822"/>
          </a:xfrm>
          <a:prstGeom prst="rect">
            <a:avLst/>
          </a:prstGeom>
        </p:spPr>
      </p:pic>
      <p:pic>
        <p:nvPicPr>
          <p:cNvPr id="5" name="Picture 4"/>
          <p:cNvPicPr>
            <a:picLocks noChangeAspect="1"/>
          </p:cNvPicPr>
          <p:nvPr/>
        </p:nvPicPr>
        <p:blipFill>
          <a:blip r:embed="rId4"/>
          <a:stretch>
            <a:fillRect/>
          </a:stretch>
        </p:blipFill>
        <p:spPr>
          <a:xfrm>
            <a:off x="0" y="2778513"/>
            <a:ext cx="1678531" cy="815770"/>
          </a:xfrm>
          <a:prstGeom prst="rect">
            <a:avLst/>
          </a:prstGeom>
        </p:spPr>
      </p:pic>
      <p:pic>
        <p:nvPicPr>
          <p:cNvPr id="6" name="Picture 5"/>
          <p:cNvPicPr>
            <a:picLocks noChangeAspect="1"/>
          </p:cNvPicPr>
          <p:nvPr/>
        </p:nvPicPr>
        <p:blipFill>
          <a:blip r:embed="rId5"/>
          <a:stretch>
            <a:fillRect/>
          </a:stretch>
        </p:blipFill>
        <p:spPr>
          <a:xfrm>
            <a:off x="274611" y="3855144"/>
            <a:ext cx="1325664" cy="1464869"/>
          </a:xfrm>
          <a:prstGeom prst="rect">
            <a:avLst/>
          </a:prstGeom>
        </p:spPr>
      </p:pic>
      <p:pic>
        <p:nvPicPr>
          <p:cNvPr id="9" name="Picture 8"/>
          <p:cNvPicPr>
            <a:picLocks noChangeAspect="1"/>
          </p:cNvPicPr>
          <p:nvPr/>
        </p:nvPicPr>
        <p:blipFill>
          <a:blip r:embed="rId6"/>
          <a:stretch>
            <a:fillRect/>
          </a:stretch>
        </p:blipFill>
        <p:spPr>
          <a:xfrm>
            <a:off x="172530" y="5663377"/>
            <a:ext cx="1529826" cy="953733"/>
          </a:xfrm>
          <a:prstGeom prst="rect">
            <a:avLst/>
          </a:prstGeom>
        </p:spPr>
      </p:pic>
    </p:spTree>
    <p:extLst>
      <p:ext uri="{BB962C8B-B14F-4D97-AF65-F5344CB8AC3E}">
        <p14:creationId xmlns:p14="http://schemas.microsoft.com/office/powerpoint/2010/main" val="337270533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68" y="114300"/>
            <a:ext cx="7307739" cy="925417"/>
          </a:xfrm>
        </p:spPr>
        <p:txBody>
          <a:bodyPr>
            <a:normAutofit/>
          </a:bodyPr>
          <a:lstStyle/>
          <a:p>
            <a:r>
              <a:rPr lang="ka-GE" sz="2800" b="1" dirty="0" smtClean="0">
                <a:solidFill>
                  <a:srgbClr val="C00000"/>
                </a:solidFill>
              </a:rPr>
              <a:t>ფინანსურ ორგანიზაციასთან </a:t>
            </a:r>
            <a:r>
              <a:rPr lang="ka-GE" sz="2800" b="1" dirty="0">
                <a:solidFill>
                  <a:srgbClr val="C00000"/>
                </a:solidFill>
              </a:rPr>
              <a:t>დასასმელი </a:t>
            </a:r>
            <a:r>
              <a:rPr lang="ka-GE" sz="2800" b="1" dirty="0" smtClean="0">
                <a:solidFill>
                  <a:srgbClr val="C00000"/>
                </a:solidFill>
              </a:rPr>
              <a:t>კითხვები</a:t>
            </a:r>
            <a:endParaRPr lang="en-GB" sz="2800" b="1" dirty="0">
              <a:solidFill>
                <a:srgbClr val="C00000"/>
              </a:solidFill>
            </a:endParaRPr>
          </a:p>
        </p:txBody>
      </p:sp>
      <p:sp>
        <p:nvSpPr>
          <p:cNvPr id="3" name="Content Placeholder 2"/>
          <p:cNvSpPr>
            <a:spLocks noGrp="1"/>
          </p:cNvSpPr>
          <p:nvPr>
            <p:ph idx="1"/>
          </p:nvPr>
        </p:nvSpPr>
        <p:spPr>
          <a:xfrm>
            <a:off x="227268" y="1318847"/>
            <a:ext cx="7307739" cy="5310554"/>
          </a:xfrm>
        </p:spPr>
        <p:txBody>
          <a:bodyPr>
            <a:noAutofit/>
          </a:bodyPr>
          <a:lstStyle/>
          <a:p>
            <a:pPr>
              <a:lnSpc>
                <a:spcPct val="120000"/>
              </a:lnSpc>
            </a:pPr>
            <a:r>
              <a:rPr lang="ka-GE" sz="1800" dirty="0">
                <a:solidFill>
                  <a:schemeClr val="accent1">
                    <a:lumMod val="75000"/>
                  </a:schemeClr>
                </a:solidFill>
              </a:rPr>
              <a:t>რა მოცულობის ვალდებულების აღება შემიძლია არსებული ფინანსური მონაცემებისა და წარმოდგენილი უზრუნველყოფის პირობებში?</a:t>
            </a:r>
          </a:p>
          <a:p>
            <a:pPr>
              <a:lnSpc>
                <a:spcPct val="120000"/>
              </a:lnSpc>
            </a:pPr>
            <a:r>
              <a:rPr lang="ka-GE" sz="1800" dirty="0" smtClean="0">
                <a:solidFill>
                  <a:schemeClr val="accent1">
                    <a:lumMod val="75000"/>
                  </a:schemeClr>
                </a:solidFill>
              </a:rPr>
              <a:t>სესხის </a:t>
            </a:r>
            <a:r>
              <a:rPr lang="ka-GE" sz="1800" dirty="0">
                <a:solidFill>
                  <a:schemeClr val="accent1">
                    <a:lumMod val="75000"/>
                  </a:schemeClr>
                </a:solidFill>
              </a:rPr>
              <a:t>დამტკიცების შემთხვევაში, რა ვადას მომცემს ფინანსური ინსტიტუტი მის ასათვისებლად?</a:t>
            </a:r>
          </a:p>
          <a:p>
            <a:pPr>
              <a:lnSpc>
                <a:spcPct val="120000"/>
              </a:lnSpc>
            </a:pPr>
            <a:r>
              <a:rPr lang="ka-GE" sz="1800" dirty="0">
                <a:solidFill>
                  <a:schemeClr val="accent1">
                    <a:lumMod val="75000"/>
                  </a:schemeClr>
                </a:solidFill>
              </a:rPr>
              <a:t>შესაძლებელია თუ არა უცხოურ ვალუტაში აღებული სესხის კონვერტაცია ეროვნულ ვალუტაში?</a:t>
            </a:r>
          </a:p>
          <a:p>
            <a:pPr>
              <a:lnSpc>
                <a:spcPct val="120000"/>
              </a:lnSpc>
            </a:pPr>
            <a:r>
              <a:rPr lang="ka-GE" sz="1800" dirty="0" smtClean="0">
                <a:solidFill>
                  <a:schemeClr val="accent1">
                    <a:lumMod val="75000"/>
                  </a:schemeClr>
                </a:solidFill>
              </a:rPr>
              <a:t>რა </a:t>
            </a:r>
            <a:r>
              <a:rPr lang="ka-GE" sz="1800" dirty="0">
                <a:solidFill>
                  <a:schemeClr val="accent1">
                    <a:lumMod val="75000"/>
                  </a:schemeClr>
                </a:solidFill>
              </a:rPr>
              <a:t>შემთხვევაში შეიძლება მოხდეს სესხის დაფარვა თავდების ანგარიშიდან?</a:t>
            </a:r>
          </a:p>
          <a:p>
            <a:pPr>
              <a:lnSpc>
                <a:spcPct val="120000"/>
              </a:lnSpc>
            </a:pPr>
            <a:r>
              <a:rPr lang="ka-GE" sz="1800" dirty="0">
                <a:solidFill>
                  <a:schemeClr val="accent1">
                    <a:lumMod val="75000"/>
                  </a:schemeClr>
                </a:solidFill>
              </a:rPr>
              <a:t>რა შემთხვევაში აქვს უფლება ფინანსურ ორგანიზაციას მოახდინოს ჩემი სესხის უზრუნველყოფაში ჩადებული ქონების რეალიზაცია?</a:t>
            </a:r>
            <a:endParaRPr lang="en-GB" sz="1800" dirty="0">
              <a:solidFill>
                <a:schemeClr val="accent1">
                  <a:lumMod val="75000"/>
                </a:schemeClr>
              </a:solidFill>
            </a:endParaRPr>
          </a:p>
        </p:txBody>
      </p:sp>
      <p:pic>
        <p:nvPicPr>
          <p:cNvPr id="6" name="Picture 5">
            <a:extLst>
              <a:ext uri="{FF2B5EF4-FFF2-40B4-BE49-F238E27FC236}">
                <a16:creationId xmlns:a16="http://schemas.microsoft.com/office/drawing/2014/main" id="{DBEBFDCB-15FF-49AE-B5F9-A9D2C0B5F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9911" y="5002823"/>
            <a:ext cx="1801372" cy="1694691"/>
          </a:xfrm>
          <a:prstGeom prst="rect">
            <a:avLst/>
          </a:prstGeom>
        </p:spPr>
      </p:pic>
      <p:sp>
        <p:nvSpPr>
          <p:cNvPr id="5"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71787630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1434" y="143675"/>
            <a:ext cx="7193574" cy="792162"/>
          </a:xfrm>
        </p:spPr>
        <p:txBody>
          <a:bodyPr/>
          <a:lstStyle/>
          <a:p>
            <a:r>
              <a:rPr lang="ka-GE" sz="2800" dirty="0">
                <a:solidFill>
                  <a:schemeClr val="accent1">
                    <a:lumMod val="75000"/>
                  </a:schemeClr>
                </a:solidFill>
              </a:rPr>
              <a:t>მიკრო და მცირე ბიზნესის სახელმძღვანელო</a:t>
            </a:r>
            <a:endParaRPr lang="en-US" sz="280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4F7C5E4E-105C-43B1-AA39-D5BD486AD83C}" type="slidenum">
              <a:rPr lang="ru-RU" smtClean="0"/>
              <a:pPr/>
              <a:t>21</a:t>
            </a:fld>
            <a:endParaRPr lang="ru-RU"/>
          </a:p>
        </p:txBody>
      </p:sp>
      <p:pic>
        <p:nvPicPr>
          <p:cNvPr id="5" name="Picture 2" descr="Image result for nbg national bank of georgia">
            <a:extLst>
              <a:ext uri="{FF2B5EF4-FFF2-40B4-BE49-F238E27FC236}">
                <a16:creationId xmlns:a16="http://schemas.microsoft.com/office/drawing/2014/main" id="{1332B623-BAB3-469F-AD20-5A85A80603A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212" r="1935"/>
          <a:stretch/>
        </p:blipFill>
        <p:spPr bwMode="auto">
          <a:xfrm>
            <a:off x="746486" y="5630387"/>
            <a:ext cx="2613819" cy="951159"/>
          </a:xfrm>
          <a:prstGeom prst="rect">
            <a:avLst/>
          </a:prstGeom>
          <a:ln w="38100" cap="sq">
            <a:noFill/>
            <a:prstDash val="solid"/>
            <a:miter lim="800000"/>
          </a:ln>
          <a:effectLst/>
        </p:spPr>
      </p:pic>
      <p:pic>
        <p:nvPicPr>
          <p:cNvPr id="6" name="Picture 4" descr="Image">
            <a:extLst>
              <a:ext uri="{FF2B5EF4-FFF2-40B4-BE49-F238E27FC236}">
                <a16:creationId xmlns:a16="http://schemas.microsoft.com/office/drawing/2014/main" id="{FC3632F4-CB26-4E4E-B0FA-5C5D001A18E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5959" y="5492159"/>
            <a:ext cx="1278924" cy="1227613"/>
          </a:xfrm>
          <a:prstGeom prst="rect">
            <a:avLst/>
          </a:prstGeom>
          <a:ln w="38100" cap="sq">
            <a:noFill/>
            <a:prstDash val="solid"/>
            <a:miter lim="800000"/>
          </a:ln>
          <a:effectLst/>
        </p:spPr>
      </p:pic>
      <p:pic>
        <p:nvPicPr>
          <p:cNvPr id="7" name="Picture 6"/>
          <p:cNvPicPr>
            <a:picLocks noChangeAspect="1"/>
          </p:cNvPicPr>
          <p:nvPr/>
        </p:nvPicPr>
        <p:blipFill>
          <a:blip r:embed="rId5"/>
          <a:stretch>
            <a:fillRect/>
          </a:stretch>
        </p:blipFill>
        <p:spPr>
          <a:xfrm>
            <a:off x="4164671" y="5720788"/>
            <a:ext cx="1155831" cy="806096"/>
          </a:xfrm>
          <a:prstGeom prst="rect">
            <a:avLst/>
          </a:prstGeom>
          <a:ln w="38100" cap="sq">
            <a:noFill/>
            <a:prstDash val="solid"/>
            <a:miter lim="800000"/>
          </a:ln>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183" y="1419535"/>
            <a:ext cx="2861110" cy="4173545"/>
          </a:xfrm>
          <a:prstGeom prst="rect">
            <a:avLst/>
          </a:prstGeom>
        </p:spPr>
      </p:pic>
      <p:sp>
        <p:nvSpPr>
          <p:cNvPr id="10" name="Content Placeholder 2">
            <a:extLst>
              <a:ext uri="{FF2B5EF4-FFF2-40B4-BE49-F238E27FC236}">
                <a16:creationId xmlns:a16="http://schemas.microsoft.com/office/drawing/2014/main" id="{BE2ADCF8-3872-4CCE-A486-5724B6741356}"/>
              </a:ext>
            </a:extLst>
          </p:cNvPr>
          <p:cNvSpPr txBox="1">
            <a:spLocks/>
          </p:cNvSpPr>
          <p:nvPr/>
        </p:nvSpPr>
        <p:spPr>
          <a:xfrm>
            <a:off x="3905591" y="1419534"/>
            <a:ext cx="3629417" cy="4173546"/>
          </a:xfrm>
          <a:prstGeom prst="rect">
            <a:avLst/>
          </a:prstGeom>
        </p:spPr>
        <p:txBody>
          <a:bodyPr>
            <a:noAutofit/>
          </a:bodyPr>
          <a:lstStyle>
            <a:lvl1pPr marL="266700" indent="-266700" algn="l" rtl="0" eaLnBrk="1" fontAlgn="base" hangingPunct="1">
              <a:lnSpc>
                <a:spcPct val="115000"/>
              </a:lnSpc>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defRPr>
            </a:lvl3pPr>
            <a:lvl4pPr marL="1885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a:lstStyle>
          <a:p>
            <a:pPr marL="0" indent="0">
              <a:buNone/>
            </a:pPr>
            <a:r>
              <a:rPr lang="ka-GE" sz="1800" kern="0" dirty="0">
                <a:solidFill>
                  <a:schemeClr val="accent1">
                    <a:lumMod val="75000"/>
                  </a:schemeClr>
                </a:solidFill>
              </a:rPr>
              <a:t>კურსი შედგენილია ბროშურის - </a:t>
            </a:r>
            <a:r>
              <a:rPr lang="ka-GE" sz="1800" b="1" kern="0" dirty="0">
                <a:solidFill>
                  <a:schemeClr val="accent1">
                    <a:lumMod val="75000"/>
                  </a:schemeClr>
                </a:solidFill>
              </a:rPr>
              <a:t>„მიკრო და მცირე ბიზნესის სახელმძღვანელო: ფინანსურ ორგანიზაციებთან ურთიერთობა და </a:t>
            </a:r>
            <a:r>
              <a:rPr lang="ka-GE" sz="1800" b="1" kern="0">
                <a:solidFill>
                  <a:schemeClr val="accent1">
                    <a:lumMod val="75000"/>
                  </a:schemeClr>
                </a:solidFill>
              </a:rPr>
              <a:t>ფინანსური გადაწყვეტილებების </a:t>
            </a:r>
            <a:r>
              <a:rPr lang="ka-GE" sz="1800" b="1" kern="0" dirty="0">
                <a:solidFill>
                  <a:schemeClr val="accent1">
                    <a:lumMod val="75000"/>
                  </a:schemeClr>
                </a:solidFill>
              </a:rPr>
              <a:t>მიღება“ </a:t>
            </a:r>
            <a:r>
              <a:rPr lang="ka-GE" sz="1800" kern="0" dirty="0">
                <a:solidFill>
                  <a:schemeClr val="accent1">
                    <a:lumMod val="75000"/>
                  </a:schemeClr>
                </a:solidFill>
              </a:rPr>
              <a:t>- მიხედვით.</a:t>
            </a:r>
          </a:p>
          <a:p>
            <a:pPr marL="0" indent="0">
              <a:buNone/>
            </a:pPr>
            <a:endParaRPr lang="ka-GE" sz="1800" kern="0" dirty="0">
              <a:solidFill>
                <a:schemeClr val="accent1">
                  <a:lumMod val="75000"/>
                </a:schemeClr>
              </a:solidFill>
            </a:endParaRPr>
          </a:p>
          <a:p>
            <a:pPr marL="0" indent="0">
              <a:buNone/>
            </a:pPr>
            <a:r>
              <a:rPr lang="ka-GE" sz="1800" kern="0" dirty="0">
                <a:solidFill>
                  <a:schemeClr val="accent1">
                    <a:lumMod val="75000"/>
                  </a:schemeClr>
                </a:solidFill>
              </a:rPr>
              <a:t>ჩამოტვირთეთ უფასოდ:</a:t>
            </a:r>
          </a:p>
          <a:p>
            <a:pPr marL="0" indent="0">
              <a:buNone/>
            </a:pPr>
            <a:r>
              <a:rPr lang="en-US" sz="1800" dirty="0">
                <a:hlinkClick r:id="rId7"/>
              </a:rPr>
              <a:t>https://www.nbg.gov.ge/index.php?m=706</a:t>
            </a:r>
            <a:endParaRPr lang="ka-GE" sz="1800" kern="0" dirty="0">
              <a:solidFill>
                <a:schemeClr val="accent1">
                  <a:lumMod val="75000"/>
                </a:schemeClr>
              </a:solidFill>
            </a:endParaRPr>
          </a:p>
          <a:p>
            <a:pPr marL="0" indent="0">
              <a:buNone/>
            </a:pPr>
            <a:endParaRPr lang="ka-GE" sz="2200" kern="0" dirty="0">
              <a:solidFill>
                <a:schemeClr val="accent1">
                  <a:lumMod val="75000"/>
                </a:schemeClr>
              </a:solidFill>
            </a:endParaRPr>
          </a:p>
        </p:txBody>
      </p:sp>
    </p:spTree>
    <p:extLst>
      <p:ext uri="{BB962C8B-B14F-4D97-AF65-F5344CB8AC3E}">
        <p14:creationId xmlns:p14="http://schemas.microsoft.com/office/powerpoint/2010/main" val="377186585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8891" y="1219200"/>
            <a:ext cx="6629401" cy="1711570"/>
          </a:xfrm>
        </p:spPr>
        <p:txBody>
          <a:bodyPr>
            <a:noAutofit/>
          </a:bodyPr>
          <a:lstStyle/>
          <a:p>
            <a:pPr algn="ctr"/>
            <a:r>
              <a:rPr lang="ka-GE" b="1" dirty="0" smtClean="0">
                <a:solidFill>
                  <a:schemeClr val="accent1">
                    <a:lumMod val="75000"/>
                  </a:schemeClr>
                </a:solidFill>
              </a:rPr>
              <a:t>გონივრული - </a:t>
            </a:r>
            <a:r>
              <a:rPr lang="ka-GE" b="1" dirty="0" smtClean="0">
                <a:solidFill>
                  <a:srgbClr val="C00000"/>
                </a:solidFill>
              </a:rPr>
              <a:t>ინფორმირებულობასა და პასუხისმგებლობაზე დაფუძნებული </a:t>
            </a:r>
            <a:r>
              <a:rPr lang="ka-GE" b="1" dirty="0" smtClean="0">
                <a:solidFill>
                  <a:schemeClr val="accent1">
                    <a:lumMod val="75000"/>
                  </a:schemeClr>
                </a:solidFill>
              </a:rPr>
              <a:t>- ფინანსური </a:t>
            </a:r>
            <a:r>
              <a:rPr lang="ka-GE" b="1" dirty="0">
                <a:solidFill>
                  <a:schemeClr val="accent1">
                    <a:lumMod val="75000"/>
                  </a:schemeClr>
                </a:solidFill>
              </a:rPr>
              <a:t>გადაწყვეტილებების მიღება არის </a:t>
            </a:r>
            <a:r>
              <a:rPr lang="ka-GE" b="1" dirty="0" smtClean="0">
                <a:solidFill>
                  <a:schemeClr val="accent1">
                    <a:lumMod val="75000"/>
                  </a:schemeClr>
                </a:solidFill>
              </a:rPr>
              <a:t>თქვენი ბიზნესის </a:t>
            </a:r>
            <a:r>
              <a:rPr lang="ka-GE" b="1" dirty="0">
                <a:solidFill>
                  <a:schemeClr val="accent1">
                    <a:lumMod val="75000"/>
                  </a:schemeClr>
                </a:solidFill>
              </a:rPr>
              <a:t>წარმატების და კეთილდღეობის </a:t>
            </a:r>
            <a:r>
              <a:rPr lang="ka-GE" b="1" dirty="0" smtClean="0">
                <a:solidFill>
                  <a:schemeClr val="accent1">
                    <a:lumMod val="75000"/>
                  </a:schemeClr>
                </a:solidFill>
              </a:rPr>
              <a:t>საწინდარი</a:t>
            </a:r>
            <a:br>
              <a:rPr lang="ka-GE" b="1" dirty="0" smtClean="0">
                <a:solidFill>
                  <a:schemeClr val="accent1">
                    <a:lumMod val="75000"/>
                  </a:schemeClr>
                </a:solidFill>
              </a:rPr>
            </a:br>
            <a:endParaRPr lang="en-GB" b="1" dirty="0">
              <a:solidFill>
                <a:schemeClr val="accent1">
                  <a:lumMod val="75000"/>
                </a:schemeClr>
              </a:solidFill>
            </a:endParaRPr>
          </a:p>
        </p:txBody>
      </p:sp>
      <p:sp>
        <p:nvSpPr>
          <p:cNvPr id="6"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819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034" y="3430062"/>
            <a:ext cx="3396397" cy="255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42493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82D183-00D4-4FA2-AEA3-402EEEA20137}"/>
              </a:ext>
            </a:extLst>
          </p:cNvPr>
          <p:cNvSpPr txBox="1"/>
          <p:nvPr/>
        </p:nvSpPr>
        <p:spPr>
          <a:xfrm>
            <a:off x="1402634" y="1688122"/>
            <a:ext cx="6110653" cy="584775"/>
          </a:xfrm>
          <a:prstGeom prst="rect">
            <a:avLst/>
          </a:prstGeom>
          <a:noFill/>
        </p:spPr>
        <p:txBody>
          <a:bodyPr wrap="square" rtlCol="0">
            <a:spAutoFit/>
          </a:bodyPr>
          <a:lstStyle/>
          <a:p>
            <a:pPr algn="ctr"/>
            <a:r>
              <a:rPr lang="ka-GE" sz="3200" b="1" dirty="0" smtClean="0">
                <a:solidFill>
                  <a:schemeClr val="accent1">
                    <a:lumMod val="75000"/>
                  </a:schemeClr>
                </a:solidFill>
              </a:rPr>
              <a:t>მადლობა ყურადღებისთვის!</a:t>
            </a:r>
            <a:endParaRPr lang="en-US" sz="2400" b="1" i="1" dirty="0">
              <a:solidFill>
                <a:schemeClr val="accent1">
                  <a:lumMod val="75000"/>
                </a:schemeClr>
              </a:solidFill>
            </a:endParaRPr>
          </a:p>
        </p:txBody>
      </p:sp>
      <p:sp>
        <p:nvSpPr>
          <p:cNvPr id="7"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8" name="Picture 7">
            <a:extLst>
              <a:ext uri="{FF2B5EF4-FFF2-40B4-BE49-F238E27FC236}">
                <a16:creationId xmlns:a16="http://schemas.microsoft.com/office/drawing/2014/main" id="{3FC6E09C-13B5-4A14-AD06-26BA37202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691" y="2766175"/>
            <a:ext cx="1986537" cy="2799974"/>
          </a:xfrm>
          <a:prstGeom prst="rect">
            <a:avLst/>
          </a:prstGeom>
        </p:spPr>
      </p:pic>
    </p:spTree>
    <p:extLst>
      <p:ext uri="{BB962C8B-B14F-4D97-AF65-F5344CB8AC3E}">
        <p14:creationId xmlns:p14="http://schemas.microsoft.com/office/powerpoint/2010/main" val="205288566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47" y="-16349"/>
            <a:ext cx="7399909" cy="792162"/>
          </a:xfrm>
        </p:spPr>
        <p:txBody>
          <a:bodyPr>
            <a:noAutofit/>
          </a:bodyPr>
          <a:lstStyle/>
          <a:p>
            <a:r>
              <a:rPr lang="ka-GE" sz="2800" b="1" dirty="0" smtClean="0">
                <a:solidFill>
                  <a:schemeClr val="bg2">
                    <a:lumMod val="75000"/>
                  </a:schemeClr>
                </a:solidFill>
              </a:rPr>
              <a:t>მომხმარებელთა უფლებების დაცვის მიზნები</a:t>
            </a:r>
            <a:endParaRPr lang="en-GB" sz="2500" i="1" dirty="0">
              <a:solidFill>
                <a:schemeClr val="bg2">
                  <a:lumMod val="75000"/>
                </a:schemeClr>
              </a:solidFill>
            </a:endParaRPr>
          </a:p>
        </p:txBody>
      </p:sp>
      <p:sp>
        <p:nvSpPr>
          <p:cNvPr id="9"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6" name="Rectangle 5"/>
          <p:cNvSpPr/>
          <p:nvPr/>
        </p:nvSpPr>
        <p:spPr>
          <a:xfrm>
            <a:off x="0" y="1214572"/>
            <a:ext cx="3900428" cy="923330"/>
          </a:xfrm>
          <a:prstGeom prst="rect">
            <a:avLst/>
          </a:prstGeom>
          <a:noFill/>
        </p:spPr>
        <p:txBody>
          <a:bodyPr wrap="none" lIns="91440" tIns="45720" rIns="91440" bIns="45720">
            <a:spAutoFit/>
          </a:bodyPr>
          <a:lstStyle/>
          <a:p>
            <a:pPr algn="ctr"/>
            <a:r>
              <a:rPr lang="ka-GE"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მდგრადობა</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2" name="Rectangle 11"/>
          <p:cNvSpPr/>
          <p:nvPr/>
        </p:nvSpPr>
        <p:spPr>
          <a:xfrm>
            <a:off x="2854096" y="2496972"/>
            <a:ext cx="4788490" cy="923330"/>
          </a:xfrm>
          <a:prstGeom prst="rect">
            <a:avLst/>
          </a:prstGeom>
          <a:noFill/>
        </p:spPr>
        <p:txBody>
          <a:bodyPr wrap="none" lIns="91440" tIns="45720" rIns="91440" bIns="45720">
            <a:spAutoFit/>
          </a:bodyPr>
          <a:lstStyle/>
          <a:p>
            <a:pPr algn="ctr"/>
            <a:r>
              <a:rPr lang="ka-GE"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სტაბილურობა</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3" name="Rectangle 12"/>
          <p:cNvSpPr/>
          <p:nvPr/>
        </p:nvSpPr>
        <p:spPr>
          <a:xfrm>
            <a:off x="137647" y="3941084"/>
            <a:ext cx="5110694" cy="923330"/>
          </a:xfrm>
          <a:prstGeom prst="rect">
            <a:avLst/>
          </a:prstGeom>
          <a:noFill/>
        </p:spPr>
        <p:txBody>
          <a:bodyPr wrap="none" lIns="91440" tIns="45720" rIns="91440" bIns="45720">
            <a:spAutoFit/>
          </a:bodyPr>
          <a:lstStyle/>
          <a:p>
            <a:pPr algn="ctr"/>
            <a:r>
              <a:rPr lang="ka-GE"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გამჭვირვალობა</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4" name="Rectangle 13"/>
          <p:cNvSpPr/>
          <p:nvPr/>
        </p:nvSpPr>
        <p:spPr>
          <a:xfrm>
            <a:off x="4038075" y="5864296"/>
            <a:ext cx="3315331" cy="923330"/>
          </a:xfrm>
          <a:prstGeom prst="rect">
            <a:avLst/>
          </a:prstGeom>
          <a:noFill/>
        </p:spPr>
        <p:txBody>
          <a:bodyPr wrap="none" lIns="91440" tIns="45720" rIns="91440" bIns="45720">
            <a:spAutoFit/>
          </a:bodyPr>
          <a:lstStyle/>
          <a:p>
            <a:pPr algn="ctr"/>
            <a:r>
              <a:rPr lang="ka-GE"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სანდოობა</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5" name="Picture 14"/>
          <p:cNvPicPr>
            <a:picLocks noChangeAspect="1"/>
          </p:cNvPicPr>
          <p:nvPr/>
        </p:nvPicPr>
        <p:blipFill>
          <a:blip r:embed="rId3"/>
          <a:stretch>
            <a:fillRect/>
          </a:stretch>
        </p:blipFill>
        <p:spPr>
          <a:xfrm>
            <a:off x="6286248" y="3458578"/>
            <a:ext cx="1185094" cy="1265822"/>
          </a:xfrm>
          <a:prstGeom prst="rect">
            <a:avLst/>
          </a:prstGeom>
        </p:spPr>
      </p:pic>
    </p:spTree>
    <p:extLst>
      <p:ext uri="{BB962C8B-B14F-4D97-AF65-F5344CB8AC3E}">
        <p14:creationId xmlns:p14="http://schemas.microsoft.com/office/powerpoint/2010/main" val="25751471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78" y="159124"/>
            <a:ext cx="7564392" cy="792162"/>
          </a:xfrm>
        </p:spPr>
        <p:txBody>
          <a:bodyPr>
            <a:noAutofit/>
          </a:bodyPr>
          <a:lstStyle/>
          <a:p>
            <a:r>
              <a:rPr lang="ka-GE" sz="2800" b="1" dirty="0" smtClean="0">
                <a:solidFill>
                  <a:schemeClr val="bg2">
                    <a:lumMod val="75000"/>
                  </a:schemeClr>
                </a:solidFill>
              </a:rPr>
              <a:t>მომხმარებელთა უფლებების დაცვის პრინციპები</a:t>
            </a:r>
            <a:endParaRPr lang="en-GB" sz="2500" i="1" dirty="0">
              <a:solidFill>
                <a:schemeClr val="bg2">
                  <a:lumMod val="75000"/>
                </a:schemeClr>
              </a:solidFill>
            </a:endParaRPr>
          </a:p>
        </p:txBody>
      </p:sp>
      <p:sp>
        <p:nvSpPr>
          <p:cNvPr id="9"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3" name="Picture 2"/>
          <p:cNvPicPr>
            <a:picLocks noChangeAspect="1"/>
          </p:cNvPicPr>
          <p:nvPr/>
        </p:nvPicPr>
        <p:blipFill>
          <a:blip r:embed="rId3"/>
          <a:stretch>
            <a:fillRect/>
          </a:stretch>
        </p:blipFill>
        <p:spPr>
          <a:xfrm>
            <a:off x="731077" y="1116796"/>
            <a:ext cx="6168642" cy="4081607"/>
          </a:xfrm>
          <a:prstGeom prst="rect">
            <a:avLst/>
          </a:prstGeom>
        </p:spPr>
      </p:pic>
      <p:sp>
        <p:nvSpPr>
          <p:cNvPr id="11" name="Rectangle 10"/>
          <p:cNvSpPr/>
          <p:nvPr/>
        </p:nvSpPr>
        <p:spPr>
          <a:xfrm>
            <a:off x="0" y="5363913"/>
            <a:ext cx="8004425" cy="1477328"/>
          </a:xfrm>
          <a:prstGeom prst="rect">
            <a:avLst/>
          </a:prstGeom>
          <a:noFill/>
        </p:spPr>
        <p:txBody>
          <a:bodyPr wrap="square" lIns="91440" tIns="45720" rIns="91440" bIns="45720">
            <a:spAutoFit/>
          </a:bodyPr>
          <a:lstStyle/>
          <a:p>
            <a:pPr algn="ctr"/>
            <a:r>
              <a:rPr lang="ka-GE" sz="3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მომხმარებლის სრული, აუცილებელი</a:t>
            </a:r>
          </a:p>
          <a:p>
            <a:pPr algn="ctr"/>
            <a:r>
              <a:rPr lang="ka-GE" sz="3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გასაგები, უტყუარი და </a:t>
            </a:r>
            <a:r>
              <a:rPr lang="ka-GE" sz="30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თავისდროული</a:t>
            </a:r>
            <a:endParaRPr lang="ka-GE" sz="3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ka-GE" sz="3000" b="1" dirty="0" smtClean="0">
                <a:ln w="12700">
                  <a:solidFill>
                    <a:schemeClr val="accent1"/>
                  </a:solidFill>
                  <a:prstDash val="solid"/>
                </a:ln>
                <a:solidFill>
                  <a:srgbClr val="FF0000"/>
                </a:solidFill>
                <a:effectLst>
                  <a:outerShdw dist="38100" dir="2640000" algn="bl" rotWithShape="0">
                    <a:schemeClr val="accent1"/>
                  </a:outerShdw>
                </a:effectLst>
              </a:rPr>
              <a:t>ინფორმირება</a:t>
            </a:r>
            <a:endParaRPr lang="en-US" sz="30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17625150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78" y="159124"/>
            <a:ext cx="7564392" cy="792162"/>
          </a:xfrm>
        </p:spPr>
        <p:txBody>
          <a:bodyPr>
            <a:noAutofit/>
          </a:bodyPr>
          <a:lstStyle/>
          <a:p>
            <a:r>
              <a:rPr lang="ka-GE" sz="2800" b="1" dirty="0" smtClean="0">
                <a:solidFill>
                  <a:schemeClr val="bg2">
                    <a:lumMod val="75000"/>
                  </a:schemeClr>
                </a:solidFill>
              </a:rPr>
              <a:t>ვინ არიან </a:t>
            </a:r>
            <a:r>
              <a:rPr lang="ka-GE" sz="2800" b="1" dirty="0" err="1" smtClean="0">
                <a:solidFill>
                  <a:schemeClr val="bg2">
                    <a:lumMod val="75000"/>
                  </a:schemeClr>
                </a:solidFill>
              </a:rPr>
              <a:t>მომხმარებელ</a:t>
            </a:r>
            <a:r>
              <a:rPr lang="ka-GE" sz="2800" dirty="0" err="1" smtClean="0">
                <a:solidFill>
                  <a:schemeClr val="bg2">
                    <a:lumMod val="75000"/>
                  </a:schemeClr>
                </a:solidFill>
              </a:rPr>
              <a:t>ები</a:t>
            </a:r>
            <a:r>
              <a:rPr lang="ka-GE" sz="2800" dirty="0" smtClean="0">
                <a:solidFill>
                  <a:schemeClr val="bg2">
                    <a:lumMod val="75000"/>
                  </a:schemeClr>
                </a:solidFill>
              </a:rPr>
              <a:t>?</a:t>
            </a:r>
            <a:endParaRPr lang="en-GB" sz="2500" i="1" dirty="0">
              <a:solidFill>
                <a:schemeClr val="bg2">
                  <a:lumMod val="75000"/>
                </a:schemeClr>
              </a:solidFill>
            </a:endParaRPr>
          </a:p>
        </p:txBody>
      </p:sp>
      <p:sp>
        <p:nvSpPr>
          <p:cNvPr id="9"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1" name="Rectangle 10"/>
          <p:cNvSpPr/>
          <p:nvPr/>
        </p:nvSpPr>
        <p:spPr>
          <a:xfrm>
            <a:off x="3524564" y="3862821"/>
            <a:ext cx="3932908" cy="553998"/>
          </a:xfrm>
          <a:prstGeom prst="rect">
            <a:avLst/>
          </a:prstGeom>
          <a:noFill/>
        </p:spPr>
        <p:txBody>
          <a:bodyPr wrap="square" lIns="91440" tIns="45720" rIns="91440" bIns="45720">
            <a:spAutoFit/>
          </a:bodyPr>
          <a:lstStyle/>
          <a:p>
            <a:pPr algn="ctr"/>
            <a:r>
              <a:rPr lang="ka-GE" sz="3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იურიდიული პირები</a:t>
            </a:r>
            <a:endParaRPr lang="en-US" sz="3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angle 5"/>
          <p:cNvSpPr/>
          <p:nvPr/>
        </p:nvSpPr>
        <p:spPr>
          <a:xfrm>
            <a:off x="69273" y="1258349"/>
            <a:ext cx="3565236" cy="553998"/>
          </a:xfrm>
          <a:prstGeom prst="rect">
            <a:avLst/>
          </a:prstGeom>
          <a:noFill/>
        </p:spPr>
        <p:txBody>
          <a:bodyPr wrap="square" lIns="91440" tIns="45720" rIns="91440" bIns="45720">
            <a:spAutoFit/>
          </a:bodyPr>
          <a:lstStyle/>
          <a:p>
            <a:pPr algn="ctr"/>
            <a:r>
              <a:rPr lang="ka-GE" sz="3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ფიზიკური პირები</a:t>
            </a:r>
            <a:endParaRPr lang="en-US" sz="3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 name="Picture 3"/>
          <p:cNvPicPr>
            <a:picLocks noChangeAspect="1"/>
          </p:cNvPicPr>
          <p:nvPr/>
        </p:nvPicPr>
        <p:blipFill>
          <a:blip r:embed="rId3"/>
          <a:stretch>
            <a:fillRect/>
          </a:stretch>
        </p:blipFill>
        <p:spPr>
          <a:xfrm>
            <a:off x="255878" y="1913947"/>
            <a:ext cx="2809237" cy="2115128"/>
          </a:xfrm>
          <a:prstGeom prst="rect">
            <a:avLst/>
          </a:prstGeom>
        </p:spPr>
      </p:pic>
      <p:pic>
        <p:nvPicPr>
          <p:cNvPr id="5" name="Picture 4"/>
          <p:cNvPicPr>
            <a:picLocks noChangeAspect="1"/>
          </p:cNvPicPr>
          <p:nvPr/>
        </p:nvPicPr>
        <p:blipFill>
          <a:blip r:embed="rId4"/>
          <a:stretch>
            <a:fillRect/>
          </a:stretch>
        </p:blipFill>
        <p:spPr>
          <a:xfrm>
            <a:off x="3897745" y="4512297"/>
            <a:ext cx="3186546" cy="2326684"/>
          </a:xfrm>
          <a:prstGeom prst="rect">
            <a:avLst/>
          </a:prstGeom>
        </p:spPr>
      </p:pic>
    </p:spTree>
    <p:extLst>
      <p:ext uri="{BB962C8B-B14F-4D97-AF65-F5344CB8AC3E}">
        <p14:creationId xmlns:p14="http://schemas.microsoft.com/office/powerpoint/2010/main" val="80387153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78" y="159124"/>
            <a:ext cx="7564392" cy="792162"/>
          </a:xfrm>
        </p:spPr>
        <p:txBody>
          <a:bodyPr>
            <a:noAutofit/>
          </a:bodyPr>
          <a:lstStyle/>
          <a:p>
            <a:pPr lvl="0"/>
            <a:r>
              <a:rPr lang="ka-GE" sz="2800" dirty="0" smtClean="0">
                <a:solidFill>
                  <a:srgbClr val="C00000"/>
                </a:solidFill>
              </a:rPr>
              <a:t>ვინ არიან მომსახურების გამწევი ორგანიზაციები?</a:t>
            </a:r>
            <a:endParaRPr lang="en-US" sz="2800" dirty="0">
              <a:solidFill>
                <a:srgbClr val="C00000"/>
              </a:solidFill>
            </a:endParaRPr>
          </a:p>
        </p:txBody>
      </p:sp>
      <p:sp>
        <p:nvSpPr>
          <p:cNvPr id="9"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9" name="Picture 18">
            <a:extLst>
              <a:ext uri="{FF2B5EF4-FFF2-40B4-BE49-F238E27FC236}">
                <a16:creationId xmlns:a16="http://schemas.microsoft.com/office/drawing/2014/main" id="{3FC6E09C-13B5-4A14-AD06-26BA37202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2525" y="1300249"/>
            <a:ext cx="757757" cy="1068040"/>
          </a:xfrm>
          <a:prstGeom prst="rect">
            <a:avLst/>
          </a:prstGeom>
        </p:spPr>
      </p:pic>
      <p:sp>
        <p:nvSpPr>
          <p:cNvPr id="20" name="TextBox 19"/>
          <p:cNvSpPr txBox="1"/>
          <p:nvPr/>
        </p:nvSpPr>
        <p:spPr>
          <a:xfrm>
            <a:off x="495929" y="2669310"/>
            <a:ext cx="6696363" cy="2031325"/>
          </a:xfrm>
          <a:prstGeom prst="rect">
            <a:avLst/>
          </a:prstGeom>
          <a:noFill/>
        </p:spPr>
        <p:txBody>
          <a:bodyPr wrap="square" rtlCol="0">
            <a:spAutoFit/>
          </a:bodyPr>
          <a:lstStyle/>
          <a:p>
            <a:r>
              <a:rPr lang="ka-GE" b="1" dirty="0" smtClean="0">
                <a:solidFill>
                  <a:schemeClr val="tx1">
                    <a:lumMod val="50000"/>
                  </a:schemeClr>
                </a:solidFill>
              </a:rPr>
              <a:t>რომელ ორგანიზაციებს ევალებათ მომხმარებელთა უფლებების წესის დაცვა?</a:t>
            </a:r>
          </a:p>
          <a:p>
            <a:endParaRPr lang="ka-GE" b="1" dirty="0">
              <a:solidFill>
                <a:schemeClr val="tx1">
                  <a:lumMod val="50000"/>
                </a:schemeClr>
              </a:solidFill>
            </a:endParaRPr>
          </a:p>
          <a:p>
            <a:r>
              <a:rPr lang="ka-GE" dirty="0" smtClean="0">
                <a:solidFill>
                  <a:schemeClr val="tx1">
                    <a:lumMod val="50000"/>
                  </a:schemeClr>
                </a:solidFill>
              </a:rPr>
              <a:t>ა) კომერციულ ბანკებს</a:t>
            </a:r>
          </a:p>
          <a:p>
            <a:r>
              <a:rPr lang="ka-GE" dirty="0" smtClean="0">
                <a:solidFill>
                  <a:schemeClr val="tx1">
                    <a:lumMod val="50000"/>
                  </a:schemeClr>
                </a:solidFill>
              </a:rPr>
              <a:t>ბ) მიკროსაფინანსო ორგანიზაციებს</a:t>
            </a:r>
          </a:p>
          <a:p>
            <a:r>
              <a:rPr lang="ka-GE" dirty="0" smtClean="0">
                <a:solidFill>
                  <a:schemeClr val="tx1">
                    <a:lumMod val="50000"/>
                  </a:schemeClr>
                </a:solidFill>
              </a:rPr>
              <a:t>გ) სესხის დამცავ ორგანიზაციებს</a:t>
            </a:r>
          </a:p>
          <a:p>
            <a:r>
              <a:rPr lang="ka-GE" dirty="0" smtClean="0">
                <a:solidFill>
                  <a:schemeClr val="tx1">
                    <a:lumMod val="50000"/>
                  </a:schemeClr>
                </a:solidFill>
              </a:rPr>
              <a:t>დ) ყველა ზემოთ ჩამოთვლილ ორგანიზაციას</a:t>
            </a:r>
            <a:endParaRPr lang="en-US" dirty="0">
              <a:solidFill>
                <a:schemeClr val="tx1">
                  <a:lumMod val="50000"/>
                </a:schemeClr>
              </a:solidFill>
            </a:endParaRPr>
          </a:p>
        </p:txBody>
      </p:sp>
      <p:sp>
        <p:nvSpPr>
          <p:cNvPr id="22" name="Rectangle 21"/>
          <p:cNvSpPr/>
          <p:nvPr/>
        </p:nvSpPr>
        <p:spPr>
          <a:xfrm>
            <a:off x="1676400" y="1766349"/>
            <a:ext cx="3565236" cy="553998"/>
          </a:xfrm>
          <a:prstGeom prst="rect">
            <a:avLst/>
          </a:prstGeom>
          <a:noFill/>
        </p:spPr>
        <p:txBody>
          <a:bodyPr wrap="square" lIns="91440" tIns="45720" rIns="91440" bIns="45720">
            <a:spAutoFit/>
          </a:bodyPr>
          <a:lstStyle/>
          <a:p>
            <a:pPr algn="ctr"/>
            <a:r>
              <a:rPr lang="ka-GE" sz="3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გამოკითხვა</a:t>
            </a:r>
            <a:endParaRPr lang="en-US" sz="3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90295390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78" y="159124"/>
            <a:ext cx="7564392" cy="792162"/>
          </a:xfrm>
        </p:spPr>
        <p:txBody>
          <a:bodyPr>
            <a:noAutofit/>
          </a:bodyPr>
          <a:lstStyle/>
          <a:p>
            <a:pPr lvl="0"/>
            <a:r>
              <a:rPr lang="ka-GE" sz="2800" dirty="0" smtClean="0">
                <a:solidFill>
                  <a:srgbClr val="C00000"/>
                </a:solidFill>
              </a:rPr>
              <a:t>ფინანსური ორგანიზაციები</a:t>
            </a:r>
            <a:endParaRPr lang="en-US" sz="2800" dirty="0">
              <a:solidFill>
                <a:srgbClr val="C00000"/>
              </a:solidFill>
            </a:endParaRPr>
          </a:p>
        </p:txBody>
      </p:sp>
      <p:sp>
        <p:nvSpPr>
          <p:cNvPr id="9"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1" name="Rectangle 10"/>
          <p:cNvSpPr/>
          <p:nvPr/>
        </p:nvSpPr>
        <p:spPr>
          <a:xfrm>
            <a:off x="2876868" y="1246814"/>
            <a:ext cx="5149531" cy="646331"/>
          </a:xfrm>
          <a:prstGeom prst="rect">
            <a:avLst/>
          </a:prstGeom>
          <a:noFill/>
        </p:spPr>
        <p:txBody>
          <a:bodyPr wrap="square" lIns="91440" tIns="45720" rIns="91440" bIns="45720">
            <a:spAutoFit/>
          </a:bodyPr>
          <a:lstStyle/>
          <a:p>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 </a:t>
            </a:r>
            <a:r>
              <a:rPr lang="ka-GE"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კომერციული ბანკი</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tangle 7"/>
          <p:cNvSpPr/>
          <p:nvPr/>
        </p:nvSpPr>
        <p:spPr>
          <a:xfrm>
            <a:off x="2876869" y="2344854"/>
            <a:ext cx="5735782" cy="1200329"/>
          </a:xfrm>
          <a:prstGeom prst="rect">
            <a:avLst/>
          </a:prstGeom>
          <a:noFill/>
        </p:spPr>
        <p:txBody>
          <a:bodyPr wrap="square" lIns="91440" tIns="45720" rIns="91440" bIns="45720">
            <a:spAutoFit/>
          </a:bodyPr>
          <a:lstStyle/>
          <a:p>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 </a:t>
            </a:r>
            <a:r>
              <a:rPr lang="ka-GE"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მიკროსაფინანსო</a:t>
            </a:r>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ka-GE"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ორგანიზაცია</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0" name="Rectangle 9"/>
          <p:cNvSpPr/>
          <p:nvPr/>
        </p:nvSpPr>
        <p:spPr>
          <a:xfrm>
            <a:off x="2876869" y="3996892"/>
            <a:ext cx="5503286" cy="1200329"/>
          </a:xfrm>
          <a:prstGeom prst="rect">
            <a:avLst/>
          </a:prstGeom>
          <a:noFill/>
        </p:spPr>
        <p:txBody>
          <a:bodyPr wrap="square" lIns="91440" tIns="45720" rIns="91440" bIns="45720">
            <a:spAutoFit/>
          </a:bodyPr>
          <a:lstStyle/>
          <a:p>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 </a:t>
            </a:r>
            <a:r>
              <a:rPr lang="ka-GE"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სესხის გამცემი სუბიექტი</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4" name="Picture 13"/>
          <p:cNvPicPr>
            <a:picLocks noChangeAspect="1"/>
          </p:cNvPicPr>
          <p:nvPr/>
        </p:nvPicPr>
        <p:blipFill>
          <a:blip r:embed="rId3"/>
          <a:stretch>
            <a:fillRect/>
          </a:stretch>
        </p:blipFill>
        <p:spPr>
          <a:xfrm>
            <a:off x="0" y="1059621"/>
            <a:ext cx="2318821" cy="1079924"/>
          </a:xfrm>
          <a:prstGeom prst="rect">
            <a:avLst/>
          </a:prstGeom>
        </p:spPr>
      </p:pic>
      <p:pic>
        <p:nvPicPr>
          <p:cNvPr id="15" name="Picture 14"/>
          <p:cNvPicPr>
            <a:picLocks noChangeAspect="1"/>
          </p:cNvPicPr>
          <p:nvPr/>
        </p:nvPicPr>
        <p:blipFill>
          <a:blip r:embed="rId4"/>
          <a:stretch>
            <a:fillRect/>
          </a:stretch>
        </p:blipFill>
        <p:spPr>
          <a:xfrm>
            <a:off x="270399" y="3793910"/>
            <a:ext cx="1912869" cy="1400175"/>
          </a:xfrm>
          <a:prstGeom prst="rect">
            <a:avLst/>
          </a:prstGeom>
        </p:spPr>
      </p:pic>
      <p:pic>
        <p:nvPicPr>
          <p:cNvPr id="17" name="Picture 16"/>
          <p:cNvPicPr>
            <a:picLocks noChangeAspect="1"/>
          </p:cNvPicPr>
          <p:nvPr/>
        </p:nvPicPr>
        <p:blipFill>
          <a:blip r:embed="rId5"/>
          <a:stretch>
            <a:fillRect/>
          </a:stretch>
        </p:blipFill>
        <p:spPr>
          <a:xfrm>
            <a:off x="8295" y="2296764"/>
            <a:ext cx="2437079" cy="1230228"/>
          </a:xfrm>
          <a:prstGeom prst="rect">
            <a:avLst/>
          </a:prstGeom>
        </p:spPr>
      </p:pic>
    </p:spTree>
    <p:extLst>
      <p:ext uri="{BB962C8B-B14F-4D97-AF65-F5344CB8AC3E}">
        <p14:creationId xmlns:p14="http://schemas.microsoft.com/office/powerpoint/2010/main" val="300168747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6" y="658668"/>
            <a:ext cx="7564392" cy="792162"/>
          </a:xfrm>
        </p:spPr>
        <p:txBody>
          <a:bodyPr>
            <a:noAutofit/>
          </a:bodyPr>
          <a:lstStyle/>
          <a:p>
            <a:pPr lvl="0"/>
            <a:r>
              <a:rPr lang="ka-GE" sz="2800" dirty="0" smtClean="0">
                <a:solidFill>
                  <a:srgbClr val="C00000"/>
                </a:solidFill>
              </a:rPr>
              <a:t>კიდევ ვის მიმართ წარმოეშვებათ მომხმარებლებს უფლებები, როცა სასესხო ურთიერთობებს იწყებენ</a:t>
            </a:r>
            <a:endParaRPr lang="en-US" sz="2800" dirty="0">
              <a:solidFill>
                <a:srgbClr val="C00000"/>
              </a:solidFill>
            </a:endParaRPr>
          </a:p>
        </p:txBody>
      </p:sp>
      <p:sp>
        <p:nvSpPr>
          <p:cNvPr id="9"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2" name="Rectangle 11"/>
          <p:cNvSpPr/>
          <p:nvPr/>
        </p:nvSpPr>
        <p:spPr>
          <a:xfrm>
            <a:off x="2470469" y="2415519"/>
            <a:ext cx="4918622" cy="1200329"/>
          </a:xfrm>
          <a:prstGeom prst="rect">
            <a:avLst/>
          </a:prstGeom>
          <a:noFill/>
          <a:ln>
            <a:noFill/>
          </a:ln>
        </p:spPr>
        <p:txBody>
          <a:bodyPr wrap="square" lIns="91440" tIns="45720" rIns="91440" bIns="45720">
            <a:spAutoFit/>
          </a:bodyPr>
          <a:lstStyle/>
          <a:p>
            <a:r>
              <a:rPr lang="en-US" sz="3600" b="1" dirty="0" smtClean="0">
                <a:ln w="12700">
                  <a:solidFill>
                    <a:schemeClr val="accent1"/>
                  </a:solidFill>
                  <a:prstDash val="solid"/>
                </a:ln>
                <a:solidFill>
                  <a:schemeClr val="accent2">
                    <a:lumMod val="60000"/>
                    <a:lumOff val="40000"/>
                  </a:schemeClr>
                </a:solidFill>
                <a:effectLst>
                  <a:outerShdw dist="38100" dir="2640000" algn="bl" rotWithShape="0">
                    <a:schemeClr val="accent1"/>
                  </a:outerShdw>
                </a:effectLst>
              </a:rPr>
              <a:t>(4) </a:t>
            </a:r>
            <a:r>
              <a:rPr lang="ka-GE" sz="3600" b="1" dirty="0" smtClean="0">
                <a:ln w="12700">
                  <a:solidFill>
                    <a:schemeClr val="accent1"/>
                  </a:solidFill>
                  <a:prstDash val="solid"/>
                </a:ln>
                <a:solidFill>
                  <a:schemeClr val="accent2">
                    <a:lumMod val="60000"/>
                    <a:lumOff val="40000"/>
                  </a:schemeClr>
                </a:solidFill>
                <a:effectLst>
                  <a:outerShdw dist="38100" dir="2640000" algn="bl" rotWithShape="0">
                    <a:schemeClr val="accent1"/>
                  </a:outerShdw>
                </a:effectLst>
              </a:rPr>
              <a:t>საკრედიტო </a:t>
            </a:r>
            <a:endParaRPr lang="en-US" sz="3600" b="1" dirty="0" smtClean="0">
              <a:ln w="12700">
                <a:solidFill>
                  <a:schemeClr val="accent1"/>
                </a:solidFill>
                <a:prstDash val="solid"/>
              </a:ln>
              <a:solidFill>
                <a:schemeClr val="accent2">
                  <a:lumMod val="60000"/>
                  <a:lumOff val="40000"/>
                </a:schemeClr>
              </a:solidFill>
              <a:effectLst>
                <a:outerShdw dist="38100" dir="2640000" algn="bl" rotWithShape="0">
                  <a:schemeClr val="accent1"/>
                </a:outerShdw>
              </a:effectLst>
            </a:endParaRPr>
          </a:p>
          <a:p>
            <a:r>
              <a:rPr lang="ka-GE" sz="3600" b="1" dirty="0" smtClean="0">
                <a:ln w="12700">
                  <a:solidFill>
                    <a:schemeClr val="accent1"/>
                  </a:solidFill>
                  <a:prstDash val="solid"/>
                </a:ln>
                <a:solidFill>
                  <a:schemeClr val="accent2">
                    <a:lumMod val="60000"/>
                    <a:lumOff val="40000"/>
                  </a:schemeClr>
                </a:solidFill>
                <a:effectLst>
                  <a:outerShdw dist="38100" dir="2640000" algn="bl" rotWithShape="0">
                    <a:schemeClr val="accent1"/>
                  </a:outerShdw>
                </a:effectLst>
              </a:rPr>
              <a:t>საინფორმაციო ბიურო</a:t>
            </a:r>
            <a:endParaRPr lang="en-US" sz="3600" b="1" cap="none" spc="0" dirty="0">
              <a:ln w="12700">
                <a:solidFill>
                  <a:schemeClr val="accent1"/>
                </a:solidFill>
                <a:prstDash val="solid"/>
              </a:ln>
              <a:solidFill>
                <a:schemeClr val="accent2">
                  <a:lumMod val="60000"/>
                  <a:lumOff val="40000"/>
                </a:schemeClr>
              </a:solidFill>
              <a:effectLst>
                <a:outerShdw dist="38100" dir="2640000" algn="bl" rotWithShape="0">
                  <a:schemeClr val="accent1"/>
                </a:outerShdw>
              </a:effectLst>
            </a:endParaRPr>
          </a:p>
        </p:txBody>
      </p:sp>
      <p:pic>
        <p:nvPicPr>
          <p:cNvPr id="13" name="Picture 12"/>
          <p:cNvPicPr>
            <a:picLocks noChangeAspect="1"/>
          </p:cNvPicPr>
          <p:nvPr/>
        </p:nvPicPr>
        <p:blipFill>
          <a:blip r:embed="rId3"/>
          <a:stretch>
            <a:fillRect/>
          </a:stretch>
        </p:blipFill>
        <p:spPr>
          <a:xfrm>
            <a:off x="324215" y="2340946"/>
            <a:ext cx="1300934" cy="1349476"/>
          </a:xfrm>
          <a:prstGeom prst="rect">
            <a:avLst/>
          </a:prstGeom>
        </p:spPr>
      </p:pic>
    </p:spTree>
    <p:extLst>
      <p:ext uri="{BB962C8B-B14F-4D97-AF65-F5344CB8AC3E}">
        <p14:creationId xmlns:p14="http://schemas.microsoft.com/office/powerpoint/2010/main" val="27330273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78" y="159124"/>
            <a:ext cx="7564392" cy="792162"/>
          </a:xfrm>
        </p:spPr>
        <p:txBody>
          <a:bodyPr>
            <a:noAutofit/>
          </a:bodyPr>
          <a:lstStyle/>
          <a:p>
            <a:pPr lvl="0"/>
            <a:r>
              <a:rPr lang="ka-GE" sz="2800" dirty="0" smtClean="0">
                <a:solidFill>
                  <a:srgbClr val="C00000"/>
                </a:solidFill>
              </a:rPr>
              <a:t>ფინანსური ორგანიზაციის ვალდებულებები</a:t>
            </a:r>
            <a:endParaRPr lang="en-US" sz="2800" dirty="0">
              <a:solidFill>
                <a:srgbClr val="C00000"/>
              </a:solidFill>
            </a:endParaRPr>
          </a:p>
        </p:txBody>
      </p:sp>
      <p:sp>
        <p:nvSpPr>
          <p:cNvPr id="9"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 name="Rectangle 4"/>
          <p:cNvSpPr/>
          <p:nvPr/>
        </p:nvSpPr>
        <p:spPr>
          <a:xfrm>
            <a:off x="112360" y="1097945"/>
            <a:ext cx="7098405" cy="1200329"/>
          </a:xfrm>
          <a:prstGeom prst="rect">
            <a:avLst/>
          </a:prstGeom>
          <a:noFill/>
        </p:spPr>
        <p:txBody>
          <a:bodyPr wrap="square" lIns="91440" tIns="45720" rIns="91440" bIns="45720">
            <a:spAutoFit/>
          </a:bodyPr>
          <a:lstStyle/>
          <a:p>
            <a:r>
              <a:rPr lang="ka-GE"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 მომხმარებლის ინფორმირების სტანდარტები</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TextBox 3"/>
          <p:cNvSpPr txBox="1"/>
          <p:nvPr/>
        </p:nvSpPr>
        <p:spPr>
          <a:xfrm>
            <a:off x="728254" y="2298274"/>
            <a:ext cx="6791563" cy="430887"/>
          </a:xfrm>
          <a:prstGeom prst="rect">
            <a:avLst/>
          </a:prstGeom>
          <a:noFill/>
        </p:spPr>
        <p:txBody>
          <a:bodyPr wrap="square" rtlCol="0">
            <a:spAutoFit/>
          </a:bodyPr>
          <a:lstStyle/>
          <a:p>
            <a:pPr marL="285750" indent="-285750">
              <a:buFont typeface="Wingdings" panose="05000000000000000000" pitchFamily="2" charset="2"/>
              <a:buChar char="ü"/>
            </a:pPr>
            <a:r>
              <a:rPr lang="ka-GE" sz="2200" dirty="0" smtClean="0"/>
              <a:t>ზეპირსიტყვიერი ინფორმირება</a:t>
            </a:r>
          </a:p>
        </p:txBody>
      </p:sp>
      <p:sp>
        <p:nvSpPr>
          <p:cNvPr id="6" name="TextBox 5"/>
          <p:cNvSpPr txBox="1"/>
          <p:nvPr/>
        </p:nvSpPr>
        <p:spPr>
          <a:xfrm>
            <a:off x="673597" y="2722947"/>
            <a:ext cx="6188364" cy="1785104"/>
          </a:xfrm>
          <a:prstGeom prst="rect">
            <a:avLst/>
          </a:prstGeom>
          <a:noFill/>
        </p:spPr>
        <p:txBody>
          <a:bodyPr wrap="square" rtlCol="0">
            <a:spAutoFit/>
          </a:bodyPr>
          <a:lstStyle/>
          <a:p>
            <a:pPr marL="285750" indent="-285750">
              <a:buFont typeface="Wingdings" panose="05000000000000000000" pitchFamily="2" charset="2"/>
              <a:buChar char="ü"/>
            </a:pPr>
            <a:r>
              <a:rPr lang="ka-GE" sz="2200" dirty="0"/>
              <a:t>ხელშეკრულების სტანდარტები</a:t>
            </a:r>
          </a:p>
          <a:p>
            <a:pPr marL="1257300" lvl="2" indent="-342900">
              <a:buFont typeface="Wingdings" panose="05000000000000000000" pitchFamily="2" charset="2"/>
              <a:buChar char="§"/>
            </a:pPr>
            <a:r>
              <a:rPr lang="ka-GE" sz="2200" dirty="0"/>
              <a:t>თავსართი</a:t>
            </a:r>
          </a:p>
          <a:p>
            <a:pPr marL="1257300" lvl="2" indent="-342900">
              <a:buFont typeface="Wingdings" panose="05000000000000000000" pitchFamily="2" charset="2"/>
              <a:buChar char="§"/>
            </a:pPr>
            <a:r>
              <a:rPr lang="ka-GE" sz="2200" dirty="0" err="1"/>
              <a:t>ფონტის</a:t>
            </a:r>
            <a:r>
              <a:rPr lang="ka-GE" sz="2200" dirty="0"/>
              <a:t> ზომები</a:t>
            </a:r>
          </a:p>
          <a:p>
            <a:pPr marL="1257300" lvl="2" indent="-342900">
              <a:buFont typeface="Wingdings" panose="05000000000000000000" pitchFamily="2" charset="2"/>
              <a:buChar char="§"/>
            </a:pPr>
            <a:r>
              <a:rPr lang="ka-GE" sz="2200" dirty="0"/>
              <a:t>ხელშეკრულების ნიმუში</a:t>
            </a:r>
          </a:p>
          <a:p>
            <a:pPr marL="1257300" lvl="2" indent="-342900">
              <a:buFont typeface="Wingdings" panose="05000000000000000000" pitchFamily="2" charset="2"/>
              <a:buChar char="§"/>
            </a:pPr>
            <a:r>
              <a:rPr lang="ka-GE" sz="2200" dirty="0"/>
              <a:t>გამჭვირვალე </a:t>
            </a:r>
            <a:r>
              <a:rPr lang="ka-GE" sz="2200" dirty="0" smtClean="0"/>
              <a:t>გრაფიკი</a:t>
            </a:r>
            <a:endParaRPr lang="ka-GE" sz="2200" dirty="0"/>
          </a:p>
        </p:txBody>
      </p:sp>
      <p:sp>
        <p:nvSpPr>
          <p:cNvPr id="7" name="TextBox 6"/>
          <p:cNvSpPr txBox="1"/>
          <p:nvPr/>
        </p:nvSpPr>
        <p:spPr>
          <a:xfrm>
            <a:off x="673597" y="4563392"/>
            <a:ext cx="5809673" cy="369332"/>
          </a:xfrm>
          <a:prstGeom prst="rect">
            <a:avLst/>
          </a:prstGeom>
          <a:noFill/>
        </p:spPr>
        <p:txBody>
          <a:bodyPr wrap="square" rtlCol="0">
            <a:spAutoFit/>
          </a:bodyPr>
          <a:lstStyle/>
          <a:p>
            <a:pPr marL="285750" indent="-285750">
              <a:buFont typeface="Wingdings" panose="05000000000000000000" pitchFamily="2" charset="2"/>
              <a:buChar char="ü"/>
            </a:pPr>
            <a:r>
              <a:rPr lang="ka-GE" dirty="0"/>
              <a:t>დისტანციურ არხებზე </a:t>
            </a:r>
            <a:r>
              <a:rPr lang="ka-GE" dirty="0" smtClean="0"/>
              <a:t>ხელმისაწვდომობა</a:t>
            </a:r>
            <a:endParaRPr lang="ka-GE" dirty="0"/>
          </a:p>
        </p:txBody>
      </p:sp>
      <p:sp>
        <p:nvSpPr>
          <p:cNvPr id="8" name="TextBox 7"/>
          <p:cNvSpPr txBox="1"/>
          <p:nvPr/>
        </p:nvSpPr>
        <p:spPr>
          <a:xfrm>
            <a:off x="673597" y="4969699"/>
            <a:ext cx="5975927" cy="646331"/>
          </a:xfrm>
          <a:prstGeom prst="rect">
            <a:avLst/>
          </a:prstGeom>
          <a:noFill/>
        </p:spPr>
        <p:txBody>
          <a:bodyPr wrap="square" rtlCol="0">
            <a:spAutoFit/>
          </a:bodyPr>
          <a:lstStyle/>
          <a:p>
            <a:pPr marL="285750" indent="-285750">
              <a:buFont typeface="Wingdings" panose="05000000000000000000" pitchFamily="2" charset="2"/>
              <a:buChar char="ü"/>
            </a:pPr>
            <a:r>
              <a:rPr lang="ka-GE" dirty="0" smtClean="0"/>
              <a:t>დოკუმენტებზე/ასლებზე ხელმისაწვდომობა</a:t>
            </a:r>
            <a:endParaRPr lang="en-US" dirty="0"/>
          </a:p>
          <a:p>
            <a:endParaRPr lang="en-US" dirty="0"/>
          </a:p>
        </p:txBody>
      </p:sp>
      <p:sp>
        <p:nvSpPr>
          <p:cNvPr id="10" name="Rectangle 9"/>
          <p:cNvSpPr/>
          <p:nvPr/>
        </p:nvSpPr>
        <p:spPr>
          <a:xfrm>
            <a:off x="673597" y="5376235"/>
            <a:ext cx="6152837" cy="369332"/>
          </a:xfrm>
          <a:prstGeom prst="rect">
            <a:avLst/>
          </a:prstGeom>
        </p:spPr>
        <p:txBody>
          <a:bodyPr wrap="square">
            <a:spAutoFit/>
          </a:bodyPr>
          <a:lstStyle/>
          <a:p>
            <a:pPr marL="285750" indent="-285750">
              <a:buFont typeface="Wingdings" panose="05000000000000000000" pitchFamily="2" charset="2"/>
              <a:buChar char="ü"/>
            </a:pPr>
            <a:r>
              <a:rPr lang="ka-GE" dirty="0"/>
              <a:t>ცალმხრივი ცვლილებებისას ინფორმირების </a:t>
            </a:r>
            <a:r>
              <a:rPr lang="ka-GE" dirty="0" smtClean="0"/>
              <a:t>წესი</a:t>
            </a:r>
            <a:endParaRPr lang="ka-GE" dirty="0"/>
          </a:p>
        </p:txBody>
      </p:sp>
      <p:sp>
        <p:nvSpPr>
          <p:cNvPr id="11" name="Rectangle 10"/>
          <p:cNvSpPr/>
          <p:nvPr/>
        </p:nvSpPr>
        <p:spPr>
          <a:xfrm>
            <a:off x="673597" y="5800908"/>
            <a:ext cx="5588658" cy="369332"/>
          </a:xfrm>
          <a:prstGeom prst="rect">
            <a:avLst/>
          </a:prstGeom>
        </p:spPr>
        <p:txBody>
          <a:bodyPr wrap="square">
            <a:spAutoFit/>
          </a:bodyPr>
          <a:lstStyle/>
          <a:p>
            <a:pPr marL="285750" indent="-285750">
              <a:buFont typeface="Wingdings" panose="05000000000000000000" pitchFamily="2" charset="2"/>
              <a:buChar char="ü"/>
            </a:pPr>
            <a:r>
              <a:rPr lang="ka-GE" dirty="0"/>
              <a:t>ვადაგადაცილებისას ინფორმირების </a:t>
            </a:r>
            <a:r>
              <a:rPr lang="ka-GE" dirty="0" smtClean="0"/>
              <a:t>წესი</a:t>
            </a:r>
            <a:endParaRPr lang="ka-GE" dirty="0"/>
          </a:p>
        </p:txBody>
      </p:sp>
      <p:sp>
        <p:nvSpPr>
          <p:cNvPr id="12" name="Rectangle 11"/>
          <p:cNvSpPr/>
          <p:nvPr/>
        </p:nvSpPr>
        <p:spPr>
          <a:xfrm>
            <a:off x="673597" y="6299548"/>
            <a:ext cx="4495141" cy="369332"/>
          </a:xfrm>
          <a:prstGeom prst="rect">
            <a:avLst/>
          </a:prstGeom>
        </p:spPr>
        <p:txBody>
          <a:bodyPr wrap="none">
            <a:spAutoFit/>
          </a:bodyPr>
          <a:lstStyle/>
          <a:p>
            <a:pPr marL="285750" indent="-285750">
              <a:buFont typeface="Wingdings" panose="05000000000000000000" pitchFamily="2" charset="2"/>
              <a:buChar char="ü"/>
            </a:pPr>
            <a:r>
              <a:rPr lang="ka-GE" dirty="0" smtClean="0"/>
              <a:t>რეკლამის/შეთავაზების </a:t>
            </a:r>
            <a:r>
              <a:rPr lang="ka-GE" dirty="0"/>
              <a:t>სტანდარტები</a:t>
            </a:r>
          </a:p>
        </p:txBody>
      </p:sp>
      <p:pic>
        <p:nvPicPr>
          <p:cNvPr id="13" name="Picture 12"/>
          <p:cNvPicPr>
            <a:picLocks noChangeAspect="1"/>
          </p:cNvPicPr>
          <p:nvPr/>
        </p:nvPicPr>
        <p:blipFill>
          <a:blip r:embed="rId3"/>
          <a:stretch>
            <a:fillRect/>
          </a:stretch>
        </p:blipFill>
        <p:spPr>
          <a:xfrm>
            <a:off x="5816094" y="1874666"/>
            <a:ext cx="1758380" cy="2583584"/>
          </a:xfrm>
          <a:prstGeom prst="rect">
            <a:avLst/>
          </a:prstGeom>
        </p:spPr>
      </p:pic>
    </p:spTree>
    <p:extLst>
      <p:ext uri="{BB962C8B-B14F-4D97-AF65-F5344CB8AC3E}">
        <p14:creationId xmlns:p14="http://schemas.microsoft.com/office/powerpoint/2010/main" val="2318127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3" presetClass="emph" presetSubtype="2" fill="hold" grpId="0" nodeType="withEffect">
                                  <p:stCondLst>
                                    <p:cond delay="0"/>
                                  </p:stCondLst>
                                  <p:childTnLst>
                                    <p:animClr clrSpc="rgb" dir="cw">
                                      <p:cBhvr override="childStyle">
                                        <p:cTn id="8" dur="10" fill="hold"/>
                                        <p:tgtEl>
                                          <p:spTgt spid="4"/>
                                        </p:tgtEl>
                                        <p:attrNameLst>
                                          <p:attrName>style.color</p:attrName>
                                        </p:attrNameLst>
                                      </p:cBhvr>
                                      <p:to>
                                        <a:srgbClr val="FF0000"/>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2" nodeType="clickEffect">
                                  <p:stCondLst>
                                    <p:cond delay="0"/>
                                  </p:stCondLst>
                                  <p:childTnLst>
                                    <p:animClr clrSpc="rgb" dir="cw">
                                      <p:cBhvr override="childStyle">
                                        <p:cTn id="12" dur="250" fill="hold"/>
                                        <p:tgtEl>
                                          <p:spTgt spid="4"/>
                                        </p:tgtEl>
                                        <p:attrNameLst>
                                          <p:attrName>style.color</p:attrName>
                                        </p:attrNameLst>
                                      </p:cBhvr>
                                      <p:to>
                                        <a:srgbClr val="2F3031"/>
                                      </p:to>
                                    </p:animClr>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3" presetClass="emph" presetSubtype="2" fill="hold" nodeType="withEffect">
                                  <p:stCondLst>
                                    <p:cond delay="0"/>
                                  </p:stCondLst>
                                  <p:childTnLst>
                                    <p:animClr clrSpc="rgb" dir="cw">
                                      <p:cBhvr override="childStyle">
                                        <p:cTn id="16" dur="250" fill="hold"/>
                                        <p:tgtEl>
                                          <p:spTgt spid="6"/>
                                        </p:tgtEl>
                                        <p:attrNameLst>
                                          <p:attrName>style.color</p:attrName>
                                        </p:attrNameLst>
                                      </p:cBhvr>
                                      <p:to>
                                        <a:srgbClr val="FF0000"/>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300" fill="hold"/>
                                        <p:tgtEl>
                                          <p:spTgt spid="6"/>
                                        </p:tgtEl>
                                        <p:attrNameLst>
                                          <p:attrName>style.color</p:attrName>
                                        </p:attrNameLst>
                                      </p:cBhvr>
                                      <p:to>
                                        <a:srgbClr val="2F3031"/>
                                      </p:to>
                                    </p:animClr>
                                  </p:childTnLst>
                                </p:cTn>
                              </p:par>
                              <p:par>
                                <p:cTn id="21" presetID="1"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3" presetClass="emph" presetSubtype="2" fill="hold" grpId="0" nodeType="withEffect">
                                  <p:stCondLst>
                                    <p:cond delay="0"/>
                                  </p:stCondLst>
                                  <p:childTnLst>
                                    <p:animClr clrSpc="rgb" dir="cw">
                                      <p:cBhvr override="childStyle">
                                        <p:cTn id="24" dur="250" fill="hold"/>
                                        <p:tgtEl>
                                          <p:spTgt spid="7"/>
                                        </p:tgtEl>
                                        <p:attrNameLst>
                                          <p:attrName>style.color</p:attrName>
                                        </p:attrNameLst>
                                      </p:cBhvr>
                                      <p:to>
                                        <a:srgbClr val="FF0000"/>
                                      </p:to>
                                    </p:animClr>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2" nodeType="clickEffect">
                                  <p:stCondLst>
                                    <p:cond delay="0"/>
                                  </p:stCondLst>
                                  <p:childTnLst>
                                    <p:animClr clrSpc="rgb" dir="cw">
                                      <p:cBhvr override="childStyle">
                                        <p:cTn id="28" dur="250" fill="hold"/>
                                        <p:tgtEl>
                                          <p:spTgt spid="7"/>
                                        </p:tgtEl>
                                        <p:attrNameLst>
                                          <p:attrName>style.color</p:attrName>
                                        </p:attrNameLst>
                                      </p:cBhvr>
                                      <p:to>
                                        <a:srgbClr val="2F3031"/>
                                      </p:to>
                                    </p:animClr>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3" presetClass="emph" presetSubtype="2" fill="hold" grpId="1" nodeType="withEffect">
                                  <p:stCondLst>
                                    <p:cond delay="0"/>
                                  </p:stCondLst>
                                  <p:childTnLst>
                                    <p:animClr clrSpc="rgb" dir="cw">
                                      <p:cBhvr override="childStyle">
                                        <p:cTn id="32" dur="250" fill="hold"/>
                                        <p:tgtEl>
                                          <p:spTgt spid="8"/>
                                        </p:tgtEl>
                                        <p:attrNameLst>
                                          <p:attrName>style.color</p:attrName>
                                        </p:attrNameLst>
                                      </p:cBhvr>
                                      <p:to>
                                        <a:srgbClr val="FF0000"/>
                                      </p:to>
                                    </p:animClr>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2" nodeType="clickEffect">
                                  <p:stCondLst>
                                    <p:cond delay="0"/>
                                  </p:stCondLst>
                                  <p:childTnLst>
                                    <p:animClr clrSpc="rgb" dir="cw">
                                      <p:cBhvr override="childStyle">
                                        <p:cTn id="36" dur="250" fill="hold"/>
                                        <p:tgtEl>
                                          <p:spTgt spid="8"/>
                                        </p:tgtEl>
                                        <p:attrNameLst>
                                          <p:attrName>style.color</p:attrName>
                                        </p:attrNameLst>
                                      </p:cBhvr>
                                      <p:to>
                                        <a:srgbClr val="2F3031"/>
                                      </p:to>
                                    </p:animClr>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3" presetClass="emph" presetSubtype="2" fill="hold" grpId="1" nodeType="withEffect">
                                  <p:stCondLst>
                                    <p:cond delay="0"/>
                                  </p:stCondLst>
                                  <p:childTnLst>
                                    <p:animClr clrSpc="rgb" dir="cw">
                                      <p:cBhvr override="childStyle">
                                        <p:cTn id="40" dur="250" fill="hold"/>
                                        <p:tgtEl>
                                          <p:spTgt spid="10"/>
                                        </p:tgtEl>
                                        <p:attrNameLst>
                                          <p:attrName>style.color</p:attrName>
                                        </p:attrNameLst>
                                      </p:cBhvr>
                                      <p:to>
                                        <a:srgbClr val="FF0000"/>
                                      </p:to>
                                    </p:animClr>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2" nodeType="clickEffect">
                                  <p:stCondLst>
                                    <p:cond delay="0"/>
                                  </p:stCondLst>
                                  <p:childTnLst>
                                    <p:animClr clrSpc="rgb" dir="cw">
                                      <p:cBhvr override="childStyle">
                                        <p:cTn id="44" dur="250" fill="hold"/>
                                        <p:tgtEl>
                                          <p:spTgt spid="10"/>
                                        </p:tgtEl>
                                        <p:attrNameLst>
                                          <p:attrName>style.color</p:attrName>
                                        </p:attrNameLst>
                                      </p:cBhvr>
                                      <p:to>
                                        <a:srgbClr val="2F3031"/>
                                      </p:to>
                                    </p:animClr>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3" presetClass="emph" presetSubtype="2" fill="hold" grpId="1" nodeType="withEffect">
                                  <p:stCondLst>
                                    <p:cond delay="0"/>
                                  </p:stCondLst>
                                  <p:childTnLst>
                                    <p:animClr clrSpc="rgb" dir="cw">
                                      <p:cBhvr override="childStyle">
                                        <p:cTn id="48" dur="250" fill="hold"/>
                                        <p:tgtEl>
                                          <p:spTgt spid="11"/>
                                        </p:tgtEl>
                                        <p:attrNameLst>
                                          <p:attrName>style.color</p:attrName>
                                        </p:attrNameLst>
                                      </p:cBhvr>
                                      <p:to>
                                        <a:srgbClr val="FF0000"/>
                                      </p:to>
                                    </p:animClr>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grpId="2" nodeType="clickEffect">
                                  <p:stCondLst>
                                    <p:cond delay="0"/>
                                  </p:stCondLst>
                                  <p:childTnLst>
                                    <p:animClr clrSpc="rgb" dir="cw">
                                      <p:cBhvr override="childStyle">
                                        <p:cTn id="52" dur="250" fill="hold"/>
                                        <p:tgtEl>
                                          <p:spTgt spid="11"/>
                                        </p:tgtEl>
                                        <p:attrNameLst>
                                          <p:attrName>style.color</p:attrName>
                                        </p:attrNameLst>
                                      </p:cBhvr>
                                      <p:to>
                                        <a:srgbClr val="2F3031"/>
                                      </p:to>
                                    </p:animClr>
                                  </p:childTnLst>
                                </p:cTn>
                              </p:par>
                              <p:par>
                                <p:cTn id="53" presetID="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3" presetClass="emph" presetSubtype="2" fill="hold" grpId="1" nodeType="withEffect">
                                  <p:stCondLst>
                                    <p:cond delay="0"/>
                                  </p:stCondLst>
                                  <p:childTnLst>
                                    <p:animClr clrSpc="rgb" dir="cw">
                                      <p:cBhvr override="childStyle">
                                        <p:cTn id="56" dur="250" fill="hold"/>
                                        <p:tgtEl>
                                          <p:spTgt spid="1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6" grpId="0"/>
      <p:bldP spid="7" grpId="0"/>
      <p:bldP spid="7" grpId="1"/>
      <p:bldP spid="7" grpId="2"/>
      <p:bldP spid="8" grpId="0"/>
      <p:bldP spid="8" grpId="1"/>
      <p:bldP spid="8" grpId="2"/>
      <p:bldP spid="10" grpId="0"/>
      <p:bldP spid="10" grpId="1"/>
      <p:bldP spid="10" grpId="2"/>
      <p:bldP spid="11" grpId="0"/>
      <p:bldP spid="11" grpId="1"/>
      <p:bldP spid="11" grpId="2"/>
      <p:bldP spid="12" grpId="0"/>
      <p:bldP spid="12" grpId="1"/>
    </p:bldLst>
  </p:timing>
</p:sld>
</file>

<file path=ppt/theme/theme1.xml><?xml version="1.0" encoding="utf-8"?>
<a:theme xmlns:a="http://schemas.openxmlformats.org/drawingml/2006/main" name="Theme1">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TotalTime>
  <Words>3051</Words>
  <Application>Microsoft Office PowerPoint</Application>
  <PresentationFormat>On-screen Show (4:3)</PresentationFormat>
  <Paragraphs>261</Paragraphs>
  <Slides>23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Sylfaen</vt:lpstr>
      <vt:lpstr>Wingdings</vt:lpstr>
      <vt:lpstr>Theme1</vt:lpstr>
      <vt:lpstr>PowerPoint Presentation</vt:lpstr>
      <vt:lpstr>   III დღე - ფინანსური ორგანიზაციის მომხმარებელთა უფლებები</vt:lpstr>
      <vt:lpstr>მომხმარებელთა უფლებების დაცვის მიზნები</vt:lpstr>
      <vt:lpstr>მომხმარებელთა უფლებების დაცვის პრინციპები</vt:lpstr>
      <vt:lpstr>ვინ არიან მომხმარებელები?</vt:lpstr>
      <vt:lpstr>ვინ არიან მომსახურების გამწევი ორგანიზაციები?</vt:lpstr>
      <vt:lpstr>ფინანსური ორგანიზაციები</vt:lpstr>
      <vt:lpstr>კიდევ ვის მიმართ წარმოეშვებათ მომხმარებლებს უფლებები, როცა სასესხო ურთიერთობებს იწყებენ</vt:lpstr>
      <vt:lpstr>ფინანსური ორგანიზაციის ვალდებულებები</vt:lpstr>
      <vt:lpstr>ფინანსური ორგანიზაციის ვალდებულებები</vt:lpstr>
      <vt:lpstr>ფინანსური ორგანიზაციის ვალდებულებები</vt:lpstr>
      <vt:lpstr>ფინანსური ორგანიზაციის ვალდებულებები</vt:lpstr>
      <vt:lpstr>ფინანსური ორგანიზაციის ვალდებულებები</vt:lpstr>
      <vt:lpstr>პრეტენზიის დაფიქსირება ეროვნულ ბანკში</vt:lpstr>
      <vt:lpstr>PowerPoint Presentation</vt:lpstr>
      <vt:lpstr>პრეტენზიის დაფიქსირება ეროვნულ ბანკში</vt:lpstr>
      <vt:lpstr>უფლებები თუ პასუხისმგებლობები?!</vt:lpstr>
      <vt:lpstr>რა კითხვები უნდა დავუსვათ ფინანსურ ორგანიზაციას?</vt:lpstr>
      <vt:lpstr>ფინანსურ ორგანიზაციასთან დასასმელი კითხვები</vt:lpstr>
      <vt:lpstr>ფინანსურ ორგანიზაციასთან დასასმელი კითხვები</vt:lpstr>
      <vt:lpstr>მიკრო და მცირე ბიზნესის სახელმძღვანელო</vt:lpstr>
      <vt:lpstr>გონივრული - ინფორმირებულობასა და პასუხისმგებლობაზე დაფუძნებული - ფინანსური გადაწყვეტილებების მიღება არის თქვენი ბიზნესის წარმატების და კეთილდღეობის საწინდარი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Tinatin Gujabidze</dc:creator>
  <cp:lastModifiedBy>Maia Markarashvili</cp:lastModifiedBy>
  <cp:revision>205</cp:revision>
  <dcterms:created xsi:type="dcterms:W3CDTF">2019-07-17T15:08:41Z</dcterms:created>
  <dcterms:modified xsi:type="dcterms:W3CDTF">2020-07-17T14:22:01Z</dcterms:modified>
</cp:coreProperties>
</file>